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81" r:id="rId5"/>
    <p:sldId id="259" r:id="rId6"/>
    <p:sldId id="261" r:id="rId7"/>
    <p:sldId id="262" r:id="rId8"/>
    <p:sldId id="260" r:id="rId9"/>
    <p:sldId id="265" r:id="rId10"/>
    <p:sldId id="266" r:id="rId11"/>
    <p:sldId id="267" r:id="rId12"/>
    <p:sldId id="269" r:id="rId13"/>
    <p:sldId id="274" r:id="rId14"/>
    <p:sldId id="268" r:id="rId15"/>
    <p:sldId id="280" r:id="rId16"/>
    <p:sldId id="282" r:id="rId17"/>
    <p:sldId id="275" r:id="rId18"/>
    <p:sldId id="276" r:id="rId19"/>
    <p:sldId id="270" r:id="rId20"/>
    <p:sldId id="277" r:id="rId21"/>
    <p:sldId id="271" r:id="rId22"/>
    <p:sldId id="272" r:id="rId23"/>
    <p:sldId id="273" r:id="rId24"/>
    <p:sldId id="278" r:id="rId25"/>
    <p:sldId id="283" r:id="rId26"/>
    <p:sldId id="284" r:id="rId27"/>
    <p:sldId id="285" r:id="rId28"/>
    <p:sldId id="286"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161" d="100"/>
          <a:sy n="161" d="100"/>
        </p:scale>
        <p:origin x="15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jp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5/21/2020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5/21/2020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usspj/Amazing" TargetMode="External"/><Relationship Id="rId2" Type="http://schemas.openxmlformats.org/officeDocument/2006/relationships/hyperlink" Target="https://robhagemans.github.io/pcbasic/index.html" TargetMode="Externa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https://github.com/russpj/GW-BASIC"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russpj/Maze"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ithub.com/russpj/SudokuSolver"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russpj/WordSearch"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github.com/russpj/FloodFill"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russpj/Mandelbrot" TargetMode="External"/><Relationship Id="rId2" Type="http://schemas.openxmlformats.org/officeDocument/2006/relationships/hyperlink" Target="https://en.wikipedia.org/wiki/Mandelbrot_set" TargetMode="Externa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mailto:russ@paul-jones.org" TargetMode="Externa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hyperlink" Target="https://github.com/russpj"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hyperlink" Target="https://www.livingcomputers.org/Computer-Collection/Vintage-Computers/Minicomputers/DEC-PDP-8-STRAIGHT-8.aspx"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19A6F-DDA0-44D9-9DF1-C025398E9A51}"/>
              </a:ext>
            </a:extLst>
          </p:cNvPr>
          <p:cNvSpPr>
            <a:spLocks noGrp="1"/>
          </p:cNvSpPr>
          <p:nvPr>
            <p:ph type="ctrTitle"/>
          </p:nvPr>
        </p:nvSpPr>
        <p:spPr>
          <a:xfrm>
            <a:off x="1876425" y="1184636"/>
            <a:ext cx="8791575" cy="831128"/>
          </a:xfrm>
        </p:spPr>
        <p:txBody>
          <a:bodyPr/>
          <a:lstStyle/>
          <a:p>
            <a:r>
              <a:rPr lang="en-US" dirty="0"/>
              <a:t>Pet programs</a:t>
            </a:r>
          </a:p>
        </p:txBody>
      </p:sp>
      <p:sp>
        <p:nvSpPr>
          <p:cNvPr id="3" name="Subtitle 2">
            <a:extLst>
              <a:ext uri="{FF2B5EF4-FFF2-40B4-BE49-F238E27FC236}">
                <a16:creationId xmlns:a16="http://schemas.microsoft.com/office/drawing/2014/main" id="{AC65091C-03B3-46E3-9B80-2788FA9E0840}"/>
              </a:ext>
            </a:extLst>
          </p:cNvPr>
          <p:cNvSpPr>
            <a:spLocks noGrp="1"/>
          </p:cNvSpPr>
          <p:nvPr>
            <p:ph type="subTitle" idx="1"/>
          </p:nvPr>
        </p:nvSpPr>
        <p:spPr>
          <a:xfrm>
            <a:off x="1876424" y="2176999"/>
            <a:ext cx="5169077" cy="1655762"/>
          </a:xfrm>
        </p:spPr>
        <p:txBody>
          <a:bodyPr>
            <a:normAutofit fontScale="92500" lnSpcReduction="10000"/>
          </a:bodyPr>
          <a:lstStyle/>
          <a:p>
            <a:r>
              <a:rPr lang="en-US" dirty="0"/>
              <a:t>Russ Paul-Jones</a:t>
            </a:r>
          </a:p>
          <a:p>
            <a:r>
              <a:rPr lang="en-US" dirty="0"/>
              <a:t>May 21, 2020</a:t>
            </a:r>
          </a:p>
          <a:p>
            <a:r>
              <a:rPr lang="en-US" dirty="0"/>
              <a:t>North creek and Woodinville High Schools</a:t>
            </a:r>
          </a:p>
        </p:txBody>
      </p:sp>
      <p:pic>
        <p:nvPicPr>
          <p:cNvPr id="8" name="Picture 7" descr="A person sitting on a bench reading a book&#10;&#10;Description automatically generated">
            <a:extLst>
              <a:ext uri="{FF2B5EF4-FFF2-40B4-BE49-F238E27FC236}">
                <a16:creationId xmlns:a16="http://schemas.microsoft.com/office/drawing/2014/main" id="{DCEE7B7B-C7AF-4A71-ADE9-75B2ABEF8F83}"/>
              </a:ext>
            </a:extLst>
          </p:cNvPr>
          <p:cNvPicPr>
            <a:picLocks noChangeAspect="1"/>
          </p:cNvPicPr>
          <p:nvPr/>
        </p:nvPicPr>
        <p:blipFill>
          <a:blip r:embed="rId2"/>
          <a:stretch>
            <a:fillRect/>
          </a:stretch>
        </p:blipFill>
        <p:spPr>
          <a:xfrm>
            <a:off x="7119780" y="1357803"/>
            <a:ext cx="4697506" cy="4697506"/>
          </a:xfrm>
          <a:prstGeom prst="rect">
            <a:avLst/>
          </a:prstGeom>
        </p:spPr>
      </p:pic>
    </p:spTree>
    <p:extLst>
      <p:ext uri="{BB962C8B-B14F-4D97-AF65-F5344CB8AC3E}">
        <p14:creationId xmlns:p14="http://schemas.microsoft.com/office/powerpoint/2010/main" val="21375571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A31C-9D59-4932-B4E5-AA705B7FC22E}"/>
              </a:ext>
            </a:extLst>
          </p:cNvPr>
          <p:cNvSpPr>
            <a:spLocks noGrp="1"/>
          </p:cNvSpPr>
          <p:nvPr>
            <p:ph type="title"/>
          </p:nvPr>
        </p:nvSpPr>
        <p:spPr/>
        <p:txBody>
          <a:bodyPr/>
          <a:lstStyle/>
          <a:p>
            <a:r>
              <a:rPr lang="en-US" dirty="0" err="1"/>
              <a:t>AMAzing</a:t>
            </a:r>
            <a:endParaRPr lang="en-US" dirty="0"/>
          </a:p>
        </p:txBody>
      </p:sp>
      <p:sp>
        <p:nvSpPr>
          <p:cNvPr id="3" name="Content Placeholder 2">
            <a:extLst>
              <a:ext uri="{FF2B5EF4-FFF2-40B4-BE49-F238E27FC236}">
                <a16:creationId xmlns:a16="http://schemas.microsoft.com/office/drawing/2014/main" id="{14BB21A3-C73D-4820-B54A-AB7BF7DB0899}"/>
              </a:ext>
            </a:extLst>
          </p:cNvPr>
          <p:cNvSpPr>
            <a:spLocks noGrp="1"/>
          </p:cNvSpPr>
          <p:nvPr>
            <p:ph idx="1"/>
          </p:nvPr>
        </p:nvSpPr>
        <p:spPr/>
        <p:txBody>
          <a:bodyPr>
            <a:normAutofit fontScale="70000" lnSpcReduction="20000"/>
          </a:bodyPr>
          <a:lstStyle/>
          <a:p>
            <a:r>
              <a:rPr lang="en-US" dirty="0"/>
              <a:t>The IBM-PC was released in 1981</a:t>
            </a:r>
          </a:p>
          <a:p>
            <a:r>
              <a:rPr lang="en-US" dirty="0"/>
              <a:t>I had access to them through work, University, </a:t>
            </a:r>
            <a:br>
              <a:rPr lang="en-US" dirty="0"/>
            </a:br>
            <a:r>
              <a:rPr lang="en-US" dirty="0"/>
              <a:t>and friends</a:t>
            </a:r>
          </a:p>
          <a:p>
            <a:r>
              <a:rPr lang="en-US" dirty="0"/>
              <a:t>Included BASIC programming language</a:t>
            </a:r>
          </a:p>
          <a:p>
            <a:r>
              <a:rPr lang="en-US" dirty="0"/>
              <a:t>Now there is an </a:t>
            </a:r>
            <a:r>
              <a:rPr lang="en-US" dirty="0">
                <a:hlinkClick r:id="rId2"/>
              </a:rPr>
              <a:t>emulator</a:t>
            </a:r>
            <a:r>
              <a:rPr lang="en-US" dirty="0"/>
              <a:t> written for Windows</a:t>
            </a:r>
          </a:p>
          <a:p>
            <a:r>
              <a:rPr lang="en-US" dirty="0"/>
              <a:t>I </a:t>
            </a:r>
            <a:r>
              <a:rPr lang="en-US" dirty="0">
                <a:hlinkClick r:id="rId3"/>
              </a:rPr>
              <a:t>ported</a:t>
            </a:r>
            <a:r>
              <a:rPr lang="en-US" dirty="0"/>
              <a:t> the version from the book to the IBM</a:t>
            </a:r>
            <a:br>
              <a:rPr lang="en-US" dirty="0"/>
            </a:br>
            <a:r>
              <a:rPr lang="en-US" dirty="0"/>
              <a:t>version of BASIC</a:t>
            </a:r>
          </a:p>
          <a:p>
            <a:r>
              <a:rPr lang="en-US" dirty="0"/>
              <a:t>But I never understood the algorithm (the code is very </a:t>
            </a:r>
            <a:br>
              <a:rPr lang="en-US" dirty="0"/>
            </a:br>
            <a:r>
              <a:rPr lang="en-US" dirty="0"/>
              <a:t>hard to read)</a:t>
            </a:r>
          </a:p>
          <a:p>
            <a:r>
              <a:rPr lang="en-US" dirty="0"/>
              <a:t>Demo with original teletype friendly version</a:t>
            </a:r>
          </a:p>
          <a:p>
            <a:endParaRPr lang="en-US" dirty="0"/>
          </a:p>
        </p:txBody>
      </p:sp>
      <p:pic>
        <p:nvPicPr>
          <p:cNvPr id="4" name="Picture 3">
            <a:extLst>
              <a:ext uri="{FF2B5EF4-FFF2-40B4-BE49-F238E27FC236}">
                <a16:creationId xmlns:a16="http://schemas.microsoft.com/office/drawing/2014/main" id="{D016DCFC-6AD0-48D2-BCB2-9341AA5C6E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9799" y="1508248"/>
            <a:ext cx="3501536" cy="4668715"/>
          </a:xfrm>
          <a:prstGeom prst="rect">
            <a:avLst/>
          </a:prstGeom>
        </p:spPr>
      </p:pic>
    </p:spTree>
    <p:extLst>
      <p:ext uri="{BB962C8B-B14F-4D97-AF65-F5344CB8AC3E}">
        <p14:creationId xmlns:p14="http://schemas.microsoft.com/office/powerpoint/2010/main" val="596763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A31C-9D59-4932-B4E5-AA705B7FC22E}"/>
              </a:ext>
            </a:extLst>
          </p:cNvPr>
          <p:cNvSpPr>
            <a:spLocks noGrp="1"/>
          </p:cNvSpPr>
          <p:nvPr>
            <p:ph type="title"/>
          </p:nvPr>
        </p:nvSpPr>
        <p:spPr/>
        <p:txBody>
          <a:bodyPr/>
          <a:lstStyle/>
          <a:p>
            <a:r>
              <a:rPr lang="en-US" dirty="0"/>
              <a:t>Amazing</a:t>
            </a:r>
          </a:p>
        </p:txBody>
      </p:sp>
      <p:sp>
        <p:nvSpPr>
          <p:cNvPr id="3" name="Content Placeholder 2">
            <a:extLst>
              <a:ext uri="{FF2B5EF4-FFF2-40B4-BE49-F238E27FC236}">
                <a16:creationId xmlns:a16="http://schemas.microsoft.com/office/drawing/2014/main" id="{14BB21A3-C73D-4820-B54A-AB7BF7DB0899}"/>
              </a:ext>
            </a:extLst>
          </p:cNvPr>
          <p:cNvSpPr>
            <a:spLocks noGrp="1"/>
          </p:cNvSpPr>
          <p:nvPr>
            <p:ph idx="1"/>
          </p:nvPr>
        </p:nvSpPr>
        <p:spPr/>
        <p:txBody>
          <a:bodyPr>
            <a:normAutofit fontScale="92500" lnSpcReduction="20000"/>
          </a:bodyPr>
          <a:lstStyle/>
          <a:p>
            <a:endParaRPr lang="en-US" dirty="0"/>
          </a:p>
          <a:p>
            <a:r>
              <a:rPr lang="en-US" dirty="0"/>
              <a:t>Around 1984 I </a:t>
            </a:r>
            <a:r>
              <a:rPr lang="en-US" dirty="0">
                <a:hlinkClick r:id="rId2"/>
              </a:rPr>
              <a:t>converted</a:t>
            </a:r>
            <a:r>
              <a:rPr lang="en-US" dirty="0"/>
              <a:t> it to use the screen </a:t>
            </a:r>
            <a:br>
              <a:rPr lang="en-US" dirty="0"/>
            </a:br>
            <a:r>
              <a:rPr lang="en-US" dirty="0"/>
              <a:t>graphics available at the time</a:t>
            </a:r>
          </a:p>
          <a:p>
            <a:r>
              <a:rPr lang="en-US" dirty="0"/>
              <a:t>320x200 pixels, four glorious colors</a:t>
            </a:r>
          </a:p>
          <a:p>
            <a:r>
              <a:rPr lang="en-US" dirty="0"/>
              <a:t>And I added my own code, to allow the </a:t>
            </a:r>
            <a:br>
              <a:rPr lang="en-US" dirty="0"/>
            </a:br>
            <a:r>
              <a:rPr lang="en-US" dirty="0"/>
              <a:t>computer to solve the maze</a:t>
            </a:r>
          </a:p>
          <a:p>
            <a:r>
              <a:rPr lang="en-US" dirty="0"/>
              <a:t>It’s often easier to understand your own code</a:t>
            </a:r>
          </a:p>
          <a:p>
            <a:r>
              <a:rPr lang="en-US" dirty="0"/>
              <a:t>Demonstration</a:t>
            </a:r>
          </a:p>
        </p:txBody>
      </p:sp>
      <p:pic>
        <p:nvPicPr>
          <p:cNvPr id="4" name="Picture 3">
            <a:extLst>
              <a:ext uri="{FF2B5EF4-FFF2-40B4-BE49-F238E27FC236}">
                <a16:creationId xmlns:a16="http://schemas.microsoft.com/office/drawing/2014/main" id="{D016DCFC-6AD0-48D2-BCB2-9341AA5C6E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9799" y="1508248"/>
            <a:ext cx="3501536" cy="4668715"/>
          </a:xfrm>
          <a:prstGeom prst="rect">
            <a:avLst/>
          </a:prstGeom>
        </p:spPr>
      </p:pic>
    </p:spTree>
    <p:extLst>
      <p:ext uri="{BB962C8B-B14F-4D97-AF65-F5344CB8AC3E}">
        <p14:creationId xmlns:p14="http://schemas.microsoft.com/office/powerpoint/2010/main" val="1517423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Maze Solver</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a:xfrm>
            <a:off x="1141412" y="2249487"/>
            <a:ext cx="6002527" cy="3541714"/>
          </a:xfrm>
        </p:spPr>
        <p:txBody>
          <a:bodyPr>
            <a:normAutofit fontScale="77500" lnSpcReduction="20000"/>
          </a:bodyPr>
          <a:lstStyle/>
          <a:p>
            <a:r>
              <a:rPr lang="en-US" dirty="0"/>
              <a:t>Solving a maze is an example of a search with backtracking</a:t>
            </a:r>
          </a:p>
          <a:p>
            <a:pPr lvl="1"/>
            <a:r>
              <a:rPr lang="en-US" dirty="0"/>
              <a:t>At each junction, follow one of the paths you have not tried before</a:t>
            </a:r>
          </a:p>
          <a:p>
            <a:pPr lvl="1"/>
            <a:r>
              <a:rPr lang="en-US" dirty="0"/>
              <a:t>If you get to a dead end, back up to the previous junction</a:t>
            </a:r>
          </a:p>
          <a:p>
            <a:pPr lvl="1"/>
            <a:r>
              <a:rPr lang="en-US" dirty="0"/>
              <a:t>If there are paths you haven’t tried, try one.</a:t>
            </a:r>
          </a:p>
          <a:p>
            <a:pPr lvl="1"/>
            <a:r>
              <a:rPr lang="en-US" dirty="0"/>
              <a:t>If at any point, you get out, you have solved the maze!</a:t>
            </a:r>
          </a:p>
          <a:p>
            <a:pPr lvl="1"/>
            <a:r>
              <a:rPr lang="en-US" dirty="0"/>
              <a:t>Otherwise, keep backtracking and trying other solutions</a:t>
            </a:r>
          </a:p>
          <a:p>
            <a:pPr lvl="1"/>
            <a:r>
              <a:rPr lang="en-US" dirty="0"/>
              <a:t>Follow the right-hand wall is a way of automating that process</a:t>
            </a:r>
          </a:p>
          <a:p>
            <a:pPr lvl="2"/>
            <a:r>
              <a:rPr lang="en-US" dirty="0"/>
              <a:t>I use this at corn mazes to solve the maze without looking at the map</a:t>
            </a:r>
          </a:p>
        </p:txBody>
      </p:sp>
      <p:pic>
        <p:nvPicPr>
          <p:cNvPr id="9" name="Picture 8">
            <a:extLst>
              <a:ext uri="{FF2B5EF4-FFF2-40B4-BE49-F238E27FC236}">
                <a16:creationId xmlns:a16="http://schemas.microsoft.com/office/drawing/2014/main" id="{9C4DF141-CBD1-4E2A-98D1-2C28A0505058}"/>
              </a:ext>
            </a:extLst>
          </p:cNvPr>
          <p:cNvPicPr>
            <a:picLocks noChangeAspect="1"/>
          </p:cNvPicPr>
          <p:nvPr/>
        </p:nvPicPr>
        <p:blipFill>
          <a:blip r:embed="rId2"/>
          <a:stretch>
            <a:fillRect/>
          </a:stretch>
        </p:blipFill>
        <p:spPr>
          <a:xfrm>
            <a:off x="7143939" y="1159652"/>
            <a:ext cx="3903472" cy="4931866"/>
          </a:xfrm>
          <a:prstGeom prst="rect">
            <a:avLst/>
          </a:prstGeom>
        </p:spPr>
      </p:pic>
    </p:spTree>
    <p:extLst>
      <p:ext uri="{BB962C8B-B14F-4D97-AF65-F5344CB8AC3E}">
        <p14:creationId xmlns:p14="http://schemas.microsoft.com/office/powerpoint/2010/main" val="1679782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48E6A-30B7-439B-8D9B-86DABCDD6CE8}"/>
              </a:ext>
            </a:extLst>
          </p:cNvPr>
          <p:cNvSpPr>
            <a:spLocks noGrp="1"/>
          </p:cNvSpPr>
          <p:nvPr>
            <p:ph type="title"/>
          </p:nvPr>
        </p:nvSpPr>
        <p:spPr>
          <a:xfrm>
            <a:off x="1141412" y="618518"/>
            <a:ext cx="5894387" cy="1478570"/>
          </a:xfrm>
        </p:spPr>
        <p:txBody>
          <a:bodyPr anchor="b">
            <a:normAutofit/>
          </a:bodyPr>
          <a:lstStyle/>
          <a:p>
            <a:r>
              <a:rPr lang="en-US" dirty="0"/>
              <a:t>Dr. Stephen Garland</a:t>
            </a:r>
          </a:p>
        </p:txBody>
      </p:sp>
      <p:sp>
        <p:nvSpPr>
          <p:cNvPr id="3" name="Content Placeholder 2">
            <a:extLst>
              <a:ext uri="{FF2B5EF4-FFF2-40B4-BE49-F238E27FC236}">
                <a16:creationId xmlns:a16="http://schemas.microsoft.com/office/drawing/2014/main" id="{40171775-6360-4838-996B-F03D3F980F85}"/>
              </a:ext>
            </a:extLst>
          </p:cNvPr>
          <p:cNvSpPr>
            <a:spLocks noGrp="1"/>
          </p:cNvSpPr>
          <p:nvPr>
            <p:ph idx="1"/>
          </p:nvPr>
        </p:nvSpPr>
        <p:spPr>
          <a:xfrm>
            <a:off x="1141411" y="2249487"/>
            <a:ext cx="7321933" cy="3541714"/>
          </a:xfrm>
        </p:spPr>
        <p:txBody>
          <a:bodyPr>
            <a:normAutofit lnSpcReduction="10000"/>
          </a:bodyPr>
          <a:lstStyle/>
          <a:p>
            <a:pPr>
              <a:lnSpc>
                <a:spcPct val="110000"/>
              </a:lnSpc>
            </a:pPr>
            <a:r>
              <a:rPr lang="en-US" sz="2000" dirty="0"/>
              <a:t>Last year, when I recovered my version of the BASIC Amazing program, I did some research on its origins</a:t>
            </a:r>
          </a:p>
          <a:p>
            <a:pPr>
              <a:lnSpc>
                <a:spcPct val="110000"/>
              </a:lnSpc>
            </a:pPr>
            <a:r>
              <a:rPr lang="en-US" sz="2000" dirty="0"/>
              <a:t>The version from the book is very hard to read and understand, but I found another version with comments that explain what the variables are, and what steps the code sections represent</a:t>
            </a:r>
          </a:p>
          <a:p>
            <a:pPr>
              <a:lnSpc>
                <a:spcPct val="110000"/>
              </a:lnSpc>
            </a:pPr>
            <a:r>
              <a:rPr lang="en-US" sz="2000" dirty="0"/>
              <a:t>I also found an additional author, S. Garland, and further research lead me to an email address for him</a:t>
            </a:r>
          </a:p>
          <a:p>
            <a:pPr>
              <a:lnSpc>
                <a:spcPct val="110000"/>
              </a:lnSpc>
            </a:pPr>
            <a:r>
              <a:rPr lang="en-US" sz="2000" dirty="0"/>
              <a:t>I have had some interesting email conversations with him. He is still interested in mazes and follows the right hand wall when solving life-sized ones!</a:t>
            </a:r>
          </a:p>
        </p:txBody>
      </p:sp>
      <p:pic>
        <p:nvPicPr>
          <p:cNvPr id="1026" name="Picture 2" descr="Picture of Steve Garland">
            <a:extLst>
              <a:ext uri="{FF2B5EF4-FFF2-40B4-BE49-F238E27FC236}">
                <a16:creationId xmlns:a16="http://schemas.microsoft.com/office/drawing/2014/main" id="{AC11E95F-F1E3-4EA1-89C0-7F4849F146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180" r="2" b="2"/>
          <a:stretch/>
        </p:blipFill>
        <p:spPr bwMode="auto">
          <a:xfrm>
            <a:off x="8463345" y="1977022"/>
            <a:ext cx="2326358" cy="3287501"/>
          </a:xfrm>
          <a:prstGeom prst="round2DiagRect">
            <a:avLst>
              <a:gd name="adj1" fmla="val 4860"/>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654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D9F19-4F13-4941-87D8-3C0857B35672}"/>
              </a:ext>
            </a:extLst>
          </p:cNvPr>
          <p:cNvSpPr>
            <a:spLocks noGrp="1"/>
          </p:cNvSpPr>
          <p:nvPr>
            <p:ph type="title"/>
          </p:nvPr>
        </p:nvSpPr>
        <p:spPr/>
        <p:txBody>
          <a:bodyPr/>
          <a:lstStyle/>
          <a:p>
            <a:r>
              <a:rPr lang="en-US" dirty="0"/>
              <a:t>Java Version</a:t>
            </a:r>
          </a:p>
        </p:txBody>
      </p:sp>
      <p:sp>
        <p:nvSpPr>
          <p:cNvPr id="3" name="Content Placeholder 2">
            <a:extLst>
              <a:ext uri="{FF2B5EF4-FFF2-40B4-BE49-F238E27FC236}">
                <a16:creationId xmlns:a16="http://schemas.microsoft.com/office/drawing/2014/main" id="{EE2E2F06-C853-4E5D-AD47-EA9BB0172150}"/>
              </a:ext>
            </a:extLst>
          </p:cNvPr>
          <p:cNvSpPr>
            <a:spLocks noGrp="1"/>
          </p:cNvSpPr>
          <p:nvPr>
            <p:ph idx="1"/>
          </p:nvPr>
        </p:nvSpPr>
        <p:spPr>
          <a:xfrm>
            <a:off x="1141413" y="2249487"/>
            <a:ext cx="6557028" cy="3541714"/>
          </a:xfrm>
        </p:spPr>
        <p:txBody>
          <a:bodyPr>
            <a:normAutofit fontScale="55000" lnSpcReduction="20000"/>
          </a:bodyPr>
          <a:lstStyle/>
          <a:p>
            <a:r>
              <a:rPr lang="en-US" dirty="0"/>
              <a:t>Recently I wanted to learn the Java programming language</a:t>
            </a:r>
          </a:p>
          <a:p>
            <a:r>
              <a:rPr lang="en-US" dirty="0"/>
              <a:t>I had learned something about the theory behind mazes in University</a:t>
            </a:r>
          </a:p>
          <a:p>
            <a:pPr lvl="1"/>
            <a:r>
              <a:rPr lang="en-US" dirty="0"/>
              <a:t>Start with a set of rooms (</a:t>
            </a:r>
            <a:r>
              <a:rPr lang="en-US" i="1" dirty="0"/>
              <a:t>nodes</a:t>
            </a:r>
            <a:r>
              <a:rPr lang="en-US" dirty="0"/>
              <a:t>) that are not connected.</a:t>
            </a:r>
          </a:p>
          <a:p>
            <a:pPr lvl="1"/>
            <a:r>
              <a:rPr lang="en-US" dirty="0"/>
              <a:t>Start with some room. Test the rooms that are up/down, left/right. If one of those rooms has not been visited, make a passage (</a:t>
            </a:r>
            <a:r>
              <a:rPr lang="en-US" i="1" dirty="0"/>
              <a:t>edge</a:t>
            </a:r>
            <a:r>
              <a:rPr lang="en-US" dirty="0"/>
              <a:t>) to that room. Go into that room, and repeat.</a:t>
            </a:r>
          </a:p>
          <a:p>
            <a:pPr lvl="1"/>
            <a:r>
              <a:rPr lang="en-US" dirty="0"/>
              <a:t>If there are no unvisited rooms nearby,  backtrack until you find a room with unvisited neighbors.</a:t>
            </a:r>
          </a:p>
          <a:p>
            <a:pPr lvl="1"/>
            <a:r>
              <a:rPr lang="en-US" dirty="0"/>
              <a:t>This creates a </a:t>
            </a:r>
            <a:r>
              <a:rPr lang="en-US" i="1" dirty="0"/>
              <a:t>spanning tree </a:t>
            </a:r>
            <a:r>
              <a:rPr lang="en-US" dirty="0"/>
              <a:t>of this </a:t>
            </a:r>
            <a:r>
              <a:rPr lang="en-US" i="1" dirty="0"/>
              <a:t>graph</a:t>
            </a:r>
            <a:r>
              <a:rPr lang="en-US" dirty="0"/>
              <a:t>, which is </a:t>
            </a:r>
            <a:r>
              <a:rPr lang="en-US" i="1" dirty="0"/>
              <a:t>singly-connected</a:t>
            </a:r>
            <a:r>
              <a:rPr lang="en-US" dirty="0"/>
              <a:t> (there is only one path from any two rooms in the maze)</a:t>
            </a:r>
          </a:p>
          <a:p>
            <a:r>
              <a:rPr lang="en-US" dirty="0"/>
              <a:t>I wrote a </a:t>
            </a:r>
            <a:r>
              <a:rPr lang="en-US" dirty="0">
                <a:hlinkClick r:id="rId2"/>
              </a:rPr>
              <a:t>Java program </a:t>
            </a:r>
            <a:r>
              <a:rPr lang="en-US" dirty="0"/>
              <a:t>that created mazes (and solved them, of course)</a:t>
            </a:r>
          </a:p>
          <a:p>
            <a:r>
              <a:rPr lang="en-US" dirty="0"/>
              <a:t>And just a few months later, I was asked the maze solving question in an interview</a:t>
            </a:r>
          </a:p>
          <a:p>
            <a:pPr lvl="1"/>
            <a:r>
              <a:rPr lang="en-US" dirty="0"/>
              <a:t>I told them I had been working on that for over 30 years!</a:t>
            </a:r>
          </a:p>
          <a:p>
            <a:r>
              <a:rPr lang="en-US" dirty="0"/>
              <a:t>Demonstration</a:t>
            </a:r>
          </a:p>
        </p:txBody>
      </p:sp>
      <p:pic>
        <p:nvPicPr>
          <p:cNvPr id="4" name="Picture 3">
            <a:extLst>
              <a:ext uri="{FF2B5EF4-FFF2-40B4-BE49-F238E27FC236}">
                <a16:creationId xmlns:a16="http://schemas.microsoft.com/office/drawing/2014/main" id="{69655AAC-B139-4391-BC71-0DD1B43560DB}"/>
              </a:ext>
            </a:extLst>
          </p:cNvPr>
          <p:cNvPicPr>
            <a:picLocks noChangeAspect="1"/>
          </p:cNvPicPr>
          <p:nvPr/>
        </p:nvPicPr>
        <p:blipFill>
          <a:blip r:embed="rId3"/>
          <a:stretch>
            <a:fillRect/>
          </a:stretch>
        </p:blipFill>
        <p:spPr>
          <a:xfrm>
            <a:off x="7815816" y="2245856"/>
            <a:ext cx="3551791" cy="3545345"/>
          </a:xfrm>
          <a:prstGeom prst="rect">
            <a:avLst/>
          </a:prstGeom>
        </p:spPr>
      </p:pic>
    </p:spTree>
    <p:extLst>
      <p:ext uri="{BB962C8B-B14F-4D97-AF65-F5344CB8AC3E}">
        <p14:creationId xmlns:p14="http://schemas.microsoft.com/office/powerpoint/2010/main" val="41264282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5C5C5-511B-409D-97C2-8234FE688511}"/>
              </a:ext>
            </a:extLst>
          </p:cNvPr>
          <p:cNvSpPr>
            <a:spLocks noGrp="1"/>
          </p:cNvSpPr>
          <p:nvPr>
            <p:ph type="title"/>
          </p:nvPr>
        </p:nvSpPr>
        <p:spPr/>
        <p:txBody>
          <a:bodyPr/>
          <a:lstStyle/>
          <a:p>
            <a:r>
              <a:rPr lang="en-US" dirty="0"/>
              <a:t>Reversing and rotation</a:t>
            </a:r>
          </a:p>
        </p:txBody>
      </p:sp>
      <p:sp>
        <p:nvSpPr>
          <p:cNvPr id="3" name="Content Placeholder 2">
            <a:extLst>
              <a:ext uri="{FF2B5EF4-FFF2-40B4-BE49-F238E27FC236}">
                <a16:creationId xmlns:a16="http://schemas.microsoft.com/office/drawing/2014/main" id="{72F01DA8-3933-47CE-ABA4-5402CE075B37}"/>
              </a:ext>
            </a:extLst>
          </p:cNvPr>
          <p:cNvSpPr>
            <a:spLocks noGrp="1"/>
          </p:cNvSpPr>
          <p:nvPr>
            <p:ph idx="1"/>
          </p:nvPr>
        </p:nvSpPr>
        <p:spPr>
          <a:xfrm>
            <a:off x="1141412" y="2249487"/>
            <a:ext cx="7236105" cy="3541714"/>
          </a:xfrm>
        </p:spPr>
        <p:txBody>
          <a:bodyPr>
            <a:normAutofit fontScale="70000" lnSpcReduction="20000"/>
          </a:bodyPr>
          <a:lstStyle/>
          <a:p>
            <a:r>
              <a:rPr lang="en-US" dirty="0"/>
              <a:t>This is the first interview question I invented, around 1990 or so</a:t>
            </a:r>
          </a:p>
          <a:p>
            <a:r>
              <a:rPr lang="en-US" dirty="0"/>
              <a:t>Based on an actual problem that I had at work:</a:t>
            </a:r>
          </a:p>
          <a:p>
            <a:pPr lvl="1"/>
            <a:r>
              <a:rPr lang="en-US" dirty="0"/>
              <a:t>We needed resource files for two different operating systems</a:t>
            </a:r>
          </a:p>
          <a:p>
            <a:pPr lvl="1"/>
            <a:r>
              <a:rPr lang="en-US" dirty="0"/>
              <a:t>Some lines were almost the same, just with the words in a different order</a:t>
            </a:r>
          </a:p>
          <a:p>
            <a:r>
              <a:rPr lang="en-US" dirty="0"/>
              <a:t>Given a text string, </a:t>
            </a:r>
            <a:r>
              <a:rPr lang="en-US" i="1" dirty="0"/>
              <a:t>HAND_BMP BITMAP ‘hand.bmp’</a:t>
            </a:r>
          </a:p>
          <a:p>
            <a:r>
              <a:rPr lang="en-US" dirty="0"/>
              <a:t>Produce the string, </a:t>
            </a:r>
            <a:r>
              <a:rPr lang="en-US" i="1" dirty="0"/>
              <a:t>BITMAP HAND_BMP ‘hand.bmp’</a:t>
            </a:r>
          </a:p>
          <a:p>
            <a:r>
              <a:rPr lang="en-US" dirty="0"/>
              <a:t>I realized that if I could just rotate the characters in the string, I could convert one line into the other</a:t>
            </a:r>
          </a:p>
          <a:p>
            <a:r>
              <a:rPr lang="en-US" dirty="0"/>
              <a:t>In those days, memory was dear, and computers were slow, so we tried not to use extra memory. The idea here was to do the rotation in place.</a:t>
            </a:r>
          </a:p>
          <a:p>
            <a:pPr lvl="1"/>
            <a:endParaRPr lang="en-US" dirty="0"/>
          </a:p>
          <a:p>
            <a:pPr lvl="1"/>
            <a:endParaRPr lang="en-US" i="1" dirty="0"/>
          </a:p>
        </p:txBody>
      </p:sp>
      <p:pic>
        <p:nvPicPr>
          <p:cNvPr id="5" name="Picture 4" descr="A picture containing bird, flower&#10;&#10;Description automatically generated">
            <a:extLst>
              <a:ext uri="{FF2B5EF4-FFF2-40B4-BE49-F238E27FC236}">
                <a16:creationId xmlns:a16="http://schemas.microsoft.com/office/drawing/2014/main" id="{267E6702-25C9-44DF-8A68-760678202362}"/>
              </a:ext>
            </a:extLst>
          </p:cNvPr>
          <p:cNvPicPr>
            <a:picLocks noChangeAspect="1"/>
          </p:cNvPicPr>
          <p:nvPr/>
        </p:nvPicPr>
        <p:blipFill rotWithShape="1">
          <a:blip r:embed="rId2"/>
          <a:srcRect t="3979" r="26513" b="63266"/>
          <a:stretch/>
        </p:blipFill>
        <p:spPr>
          <a:xfrm>
            <a:off x="8095129" y="2568390"/>
            <a:ext cx="3711388" cy="1590960"/>
          </a:xfrm>
          <a:prstGeom prst="rect">
            <a:avLst/>
          </a:prstGeom>
        </p:spPr>
      </p:pic>
    </p:spTree>
    <p:extLst>
      <p:ext uri="{BB962C8B-B14F-4D97-AF65-F5344CB8AC3E}">
        <p14:creationId xmlns:p14="http://schemas.microsoft.com/office/powerpoint/2010/main" val="26607727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5C5C5-511B-409D-97C2-8234FE688511}"/>
              </a:ext>
            </a:extLst>
          </p:cNvPr>
          <p:cNvSpPr>
            <a:spLocks noGrp="1"/>
          </p:cNvSpPr>
          <p:nvPr>
            <p:ph type="title"/>
          </p:nvPr>
        </p:nvSpPr>
        <p:spPr/>
        <p:txBody>
          <a:bodyPr/>
          <a:lstStyle/>
          <a:p>
            <a:r>
              <a:rPr lang="en-US" dirty="0"/>
              <a:t>Reversing and rotation – Why Python?</a:t>
            </a:r>
          </a:p>
        </p:txBody>
      </p:sp>
      <p:sp>
        <p:nvSpPr>
          <p:cNvPr id="3" name="Content Placeholder 2">
            <a:extLst>
              <a:ext uri="{FF2B5EF4-FFF2-40B4-BE49-F238E27FC236}">
                <a16:creationId xmlns:a16="http://schemas.microsoft.com/office/drawing/2014/main" id="{72F01DA8-3933-47CE-ABA4-5402CE075B37}"/>
              </a:ext>
            </a:extLst>
          </p:cNvPr>
          <p:cNvSpPr>
            <a:spLocks noGrp="1"/>
          </p:cNvSpPr>
          <p:nvPr>
            <p:ph idx="1"/>
          </p:nvPr>
        </p:nvSpPr>
        <p:spPr>
          <a:xfrm>
            <a:off x="1141412" y="2249487"/>
            <a:ext cx="7469187" cy="3541714"/>
          </a:xfrm>
        </p:spPr>
        <p:txBody>
          <a:bodyPr>
            <a:normAutofit fontScale="77500" lnSpcReduction="20000"/>
          </a:bodyPr>
          <a:lstStyle/>
          <a:p>
            <a:r>
              <a:rPr lang="en-US" dirty="0"/>
              <a:t>Python is an interesting programming language for scripting, text processing, and more general computing.</a:t>
            </a:r>
          </a:p>
          <a:p>
            <a:pPr lvl="1"/>
            <a:r>
              <a:rPr lang="en-US" dirty="0"/>
              <a:t>For example, that PC-BASIC interpreter I used earlier was written in Python</a:t>
            </a:r>
          </a:p>
          <a:p>
            <a:r>
              <a:rPr lang="en-US" dirty="0"/>
              <a:t>I had already written these in Python before, but for these demonstrations, I wanted animations of the algorithms</a:t>
            </a:r>
          </a:p>
          <a:p>
            <a:r>
              <a:rPr lang="en-US" dirty="0"/>
              <a:t>I found a library with good graphics that works across platforms</a:t>
            </a:r>
          </a:p>
          <a:p>
            <a:pPr lvl="1"/>
            <a:r>
              <a:rPr lang="en-US" dirty="0"/>
              <a:t>I even have these demos on my phone</a:t>
            </a:r>
          </a:p>
          <a:p>
            <a:r>
              <a:rPr lang="en-US" dirty="0"/>
              <a:t>Many programming languages and environments are available on many platforms today, for free</a:t>
            </a:r>
          </a:p>
          <a:p>
            <a:r>
              <a:rPr lang="en-US" dirty="0"/>
              <a:t>Demonstration</a:t>
            </a:r>
          </a:p>
          <a:p>
            <a:pPr lvl="1"/>
            <a:endParaRPr lang="en-US" i="1" dirty="0"/>
          </a:p>
        </p:txBody>
      </p:sp>
      <p:pic>
        <p:nvPicPr>
          <p:cNvPr id="4" name="Picture 3" descr="A screenshot of a cell phone&#10;&#10;Description automatically generated">
            <a:extLst>
              <a:ext uri="{FF2B5EF4-FFF2-40B4-BE49-F238E27FC236}">
                <a16:creationId xmlns:a16="http://schemas.microsoft.com/office/drawing/2014/main" id="{60D79C29-BA46-4005-9B5E-24180CC4B666}"/>
              </a:ext>
            </a:extLst>
          </p:cNvPr>
          <p:cNvPicPr>
            <a:picLocks noChangeAspect="1"/>
          </p:cNvPicPr>
          <p:nvPr/>
        </p:nvPicPr>
        <p:blipFill>
          <a:blip r:embed="rId2"/>
          <a:stretch>
            <a:fillRect/>
          </a:stretch>
        </p:blipFill>
        <p:spPr>
          <a:xfrm>
            <a:off x="8610599" y="1754840"/>
            <a:ext cx="2594442" cy="4612341"/>
          </a:xfrm>
          <a:prstGeom prst="rect">
            <a:avLst/>
          </a:prstGeom>
        </p:spPr>
      </p:pic>
    </p:spTree>
    <p:extLst>
      <p:ext uri="{BB962C8B-B14F-4D97-AF65-F5344CB8AC3E}">
        <p14:creationId xmlns:p14="http://schemas.microsoft.com/office/powerpoint/2010/main" val="1037339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Sudoku Solver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a:xfrm>
            <a:off x="1141413" y="2249487"/>
            <a:ext cx="5902578" cy="3541714"/>
          </a:xfrm>
        </p:spPr>
        <p:txBody>
          <a:bodyPr>
            <a:normAutofit fontScale="92500" lnSpcReduction="10000"/>
          </a:bodyPr>
          <a:lstStyle/>
          <a:p>
            <a:r>
              <a:rPr lang="en-US" dirty="0"/>
              <a:t>Sudoku can also be solved with a </a:t>
            </a:r>
            <a:r>
              <a:rPr lang="en-US" dirty="0">
                <a:hlinkClick r:id="rId2"/>
              </a:rPr>
              <a:t>backtracking program</a:t>
            </a:r>
            <a:endParaRPr lang="en-US" dirty="0"/>
          </a:p>
          <a:p>
            <a:r>
              <a:rPr lang="en-US" dirty="0"/>
              <a:t>Rules of Sudoku</a:t>
            </a:r>
          </a:p>
          <a:p>
            <a:pPr lvl="1"/>
            <a:r>
              <a:rPr lang="en-US" dirty="0"/>
              <a:t>Sudoku is a 9x9 grid, split up into 9 3x3 squares</a:t>
            </a:r>
          </a:p>
          <a:p>
            <a:pPr lvl="1"/>
            <a:r>
              <a:rPr lang="en-US" dirty="0"/>
              <a:t>You place a number between 1 and 9 in each location on the grid</a:t>
            </a:r>
          </a:p>
          <a:p>
            <a:pPr lvl="2"/>
            <a:r>
              <a:rPr lang="en-US" dirty="0"/>
              <a:t>Numbers cannot match another on their row</a:t>
            </a:r>
          </a:p>
          <a:p>
            <a:pPr lvl="2"/>
            <a:r>
              <a:rPr lang="en-US" dirty="0"/>
              <a:t>Numbers cannot match another in their column</a:t>
            </a:r>
          </a:p>
          <a:p>
            <a:pPr lvl="2"/>
            <a:r>
              <a:rPr lang="en-US" dirty="0"/>
              <a:t>Numbers cannot match another in their 3x3 square</a:t>
            </a:r>
          </a:p>
        </p:txBody>
      </p:sp>
      <p:pic>
        <p:nvPicPr>
          <p:cNvPr id="5" name="Picture 4">
            <a:extLst>
              <a:ext uri="{FF2B5EF4-FFF2-40B4-BE49-F238E27FC236}">
                <a16:creationId xmlns:a16="http://schemas.microsoft.com/office/drawing/2014/main" id="{94E62219-3CFC-4A53-B218-678AF7A35948}"/>
              </a:ext>
            </a:extLst>
          </p:cNvPr>
          <p:cNvPicPr>
            <a:picLocks noChangeAspect="1"/>
          </p:cNvPicPr>
          <p:nvPr/>
        </p:nvPicPr>
        <p:blipFill>
          <a:blip r:embed="rId3"/>
          <a:stretch>
            <a:fillRect/>
          </a:stretch>
        </p:blipFill>
        <p:spPr>
          <a:xfrm>
            <a:off x="7043990" y="1399563"/>
            <a:ext cx="4410691" cy="4391638"/>
          </a:xfrm>
          <a:prstGeom prst="rect">
            <a:avLst/>
          </a:prstGeom>
        </p:spPr>
      </p:pic>
      <p:sp>
        <p:nvSpPr>
          <p:cNvPr id="6" name="Rectangle 5">
            <a:extLst>
              <a:ext uri="{FF2B5EF4-FFF2-40B4-BE49-F238E27FC236}">
                <a16:creationId xmlns:a16="http://schemas.microsoft.com/office/drawing/2014/main" id="{5FDC5C1F-F994-4A4F-AEAD-7C608DA1813A}"/>
              </a:ext>
            </a:extLst>
          </p:cNvPr>
          <p:cNvSpPr/>
          <p:nvPr/>
        </p:nvSpPr>
        <p:spPr>
          <a:xfrm>
            <a:off x="7062786" y="1428747"/>
            <a:ext cx="4371977" cy="433391"/>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BFEC197-F735-49B2-A175-C623E347438F}"/>
              </a:ext>
            </a:extLst>
          </p:cNvPr>
          <p:cNvSpPr/>
          <p:nvPr/>
        </p:nvSpPr>
        <p:spPr>
          <a:xfrm rot="5400000">
            <a:off x="5128917" y="3362619"/>
            <a:ext cx="4345782" cy="478043"/>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6500D1D-8DEC-4B6A-AE68-9DCA2516BB5A}"/>
              </a:ext>
            </a:extLst>
          </p:cNvPr>
          <p:cNvSpPr/>
          <p:nvPr/>
        </p:nvSpPr>
        <p:spPr>
          <a:xfrm rot="5400000">
            <a:off x="7082653" y="1408877"/>
            <a:ext cx="1412083" cy="145182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2285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Sudoku Solver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a:xfrm>
            <a:off x="1141413" y="2249487"/>
            <a:ext cx="5902578" cy="3541714"/>
          </a:xfrm>
        </p:spPr>
        <p:txBody>
          <a:bodyPr>
            <a:normAutofit fontScale="62500" lnSpcReduction="20000"/>
          </a:bodyPr>
          <a:lstStyle/>
          <a:p>
            <a:r>
              <a:rPr lang="en-US" dirty="0"/>
              <a:t>Python is an interesting programming language for scripting, text processing, and more general computing.</a:t>
            </a:r>
          </a:p>
          <a:p>
            <a:pPr lvl="1"/>
            <a:r>
              <a:rPr lang="en-US" dirty="0"/>
              <a:t>For example, that PC-BASIC interpreter I used earlier was written in Python</a:t>
            </a:r>
          </a:p>
          <a:p>
            <a:r>
              <a:rPr lang="en-US" dirty="0"/>
              <a:t>I had written some of these up in Python before, but for these demonstrations, I wanted animations of the algorithms</a:t>
            </a:r>
          </a:p>
          <a:p>
            <a:r>
              <a:rPr lang="en-US" dirty="0"/>
              <a:t>I found a library with good graphics that works across platforms</a:t>
            </a:r>
          </a:p>
          <a:p>
            <a:pPr lvl="1"/>
            <a:r>
              <a:rPr lang="en-US" dirty="0"/>
              <a:t>I even have these demos on my phone</a:t>
            </a:r>
          </a:p>
          <a:p>
            <a:r>
              <a:rPr lang="en-US" dirty="0"/>
              <a:t>The lesson here is that today, many programming languages and environments are available on many platforms</a:t>
            </a:r>
          </a:p>
          <a:p>
            <a:r>
              <a:rPr lang="en-US" dirty="0"/>
              <a:t>Demonstration</a:t>
            </a:r>
          </a:p>
        </p:txBody>
      </p:sp>
      <p:pic>
        <p:nvPicPr>
          <p:cNvPr id="5" name="Picture 4">
            <a:extLst>
              <a:ext uri="{FF2B5EF4-FFF2-40B4-BE49-F238E27FC236}">
                <a16:creationId xmlns:a16="http://schemas.microsoft.com/office/drawing/2014/main" id="{AAE60F52-30FB-4CDC-B4D5-8AAE5F802C6A}"/>
              </a:ext>
            </a:extLst>
          </p:cNvPr>
          <p:cNvPicPr>
            <a:picLocks noChangeAspect="1"/>
          </p:cNvPicPr>
          <p:nvPr/>
        </p:nvPicPr>
        <p:blipFill>
          <a:blip r:embed="rId2"/>
          <a:stretch>
            <a:fillRect/>
          </a:stretch>
        </p:blipFill>
        <p:spPr>
          <a:xfrm>
            <a:off x="7043990" y="1399563"/>
            <a:ext cx="4410691" cy="4391638"/>
          </a:xfrm>
          <a:prstGeom prst="rect">
            <a:avLst/>
          </a:prstGeom>
        </p:spPr>
      </p:pic>
      <p:sp>
        <p:nvSpPr>
          <p:cNvPr id="6" name="Rectangle 5">
            <a:extLst>
              <a:ext uri="{FF2B5EF4-FFF2-40B4-BE49-F238E27FC236}">
                <a16:creationId xmlns:a16="http://schemas.microsoft.com/office/drawing/2014/main" id="{3BDEA9B9-7230-46E5-B056-390CB50065B9}"/>
              </a:ext>
            </a:extLst>
          </p:cNvPr>
          <p:cNvSpPr/>
          <p:nvPr/>
        </p:nvSpPr>
        <p:spPr>
          <a:xfrm>
            <a:off x="7062786" y="1428747"/>
            <a:ext cx="4371977" cy="433391"/>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3BDC66A-FB09-4E4F-B054-95DE4B2B49C1}"/>
              </a:ext>
            </a:extLst>
          </p:cNvPr>
          <p:cNvSpPr/>
          <p:nvPr/>
        </p:nvSpPr>
        <p:spPr>
          <a:xfrm rot="5400000">
            <a:off x="5128917" y="3362619"/>
            <a:ext cx="4345782" cy="478043"/>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16E0ECF-C22B-4E5C-B166-F4F255241003}"/>
              </a:ext>
            </a:extLst>
          </p:cNvPr>
          <p:cNvSpPr/>
          <p:nvPr/>
        </p:nvSpPr>
        <p:spPr>
          <a:xfrm rot="5400000">
            <a:off x="7082653" y="1408877"/>
            <a:ext cx="1412083" cy="145182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61076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Word Search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a:xfrm>
            <a:off x="1141413" y="2249487"/>
            <a:ext cx="6723172" cy="3541714"/>
          </a:xfrm>
        </p:spPr>
        <p:txBody>
          <a:bodyPr>
            <a:normAutofit fontScale="92500" lnSpcReduction="10000"/>
          </a:bodyPr>
          <a:lstStyle/>
          <a:p>
            <a:r>
              <a:rPr lang="en-US" dirty="0"/>
              <a:t>Boggle is a word search game</a:t>
            </a:r>
          </a:p>
          <a:p>
            <a:r>
              <a:rPr lang="en-US" dirty="0"/>
              <a:t>Rules</a:t>
            </a:r>
          </a:p>
          <a:p>
            <a:pPr lvl="1"/>
            <a:r>
              <a:rPr lang="en-US" dirty="0"/>
              <a:t>16 letter blocks are placed at random on a 4x4 grid</a:t>
            </a:r>
          </a:p>
          <a:p>
            <a:pPr lvl="1"/>
            <a:r>
              <a:rPr lang="en-US" dirty="0"/>
              <a:t>You can connect letters up/down, left/right, and diagonally</a:t>
            </a:r>
          </a:p>
          <a:p>
            <a:pPr lvl="1"/>
            <a:r>
              <a:rPr lang="en-US" dirty="0"/>
              <a:t>The goal is to connect letters to form real words</a:t>
            </a:r>
          </a:p>
          <a:p>
            <a:pPr lvl="1"/>
            <a:r>
              <a:rPr lang="en-US" dirty="0"/>
              <a:t>Scoring is based on the length of the word, or the value of the letters</a:t>
            </a:r>
          </a:p>
          <a:p>
            <a:pPr lvl="1"/>
            <a:r>
              <a:rPr lang="en-US" dirty="0" err="1"/>
              <a:t>WordBlitz</a:t>
            </a:r>
            <a:r>
              <a:rPr lang="en-US" dirty="0"/>
              <a:t> is a variation of this game on Facebook; I play Wordament on my Android phone</a:t>
            </a:r>
          </a:p>
        </p:txBody>
      </p:sp>
      <p:pic>
        <p:nvPicPr>
          <p:cNvPr id="4" name="Picture 3">
            <a:extLst>
              <a:ext uri="{FF2B5EF4-FFF2-40B4-BE49-F238E27FC236}">
                <a16:creationId xmlns:a16="http://schemas.microsoft.com/office/drawing/2014/main" id="{2F3F6392-1E67-45CC-94AB-6829030B3EFC}"/>
              </a:ext>
            </a:extLst>
          </p:cNvPr>
          <p:cNvPicPr>
            <a:picLocks noChangeAspect="1"/>
          </p:cNvPicPr>
          <p:nvPr/>
        </p:nvPicPr>
        <p:blipFill>
          <a:blip r:embed="rId2"/>
          <a:stretch>
            <a:fillRect/>
          </a:stretch>
        </p:blipFill>
        <p:spPr>
          <a:xfrm>
            <a:off x="7864585" y="2097088"/>
            <a:ext cx="3791479" cy="3801005"/>
          </a:xfrm>
          <a:prstGeom prst="rect">
            <a:avLst/>
          </a:prstGeom>
        </p:spPr>
      </p:pic>
      <p:sp>
        <p:nvSpPr>
          <p:cNvPr id="5" name="Arrow: Right 4">
            <a:extLst>
              <a:ext uri="{FF2B5EF4-FFF2-40B4-BE49-F238E27FC236}">
                <a16:creationId xmlns:a16="http://schemas.microsoft.com/office/drawing/2014/main" id="{1ED7AAC6-D749-4836-B5BC-42864422BA8E}"/>
              </a:ext>
            </a:extLst>
          </p:cNvPr>
          <p:cNvSpPr/>
          <p:nvPr/>
        </p:nvSpPr>
        <p:spPr>
          <a:xfrm>
            <a:off x="8673353" y="2561665"/>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698C9D89-20B4-4FA7-8E3A-09A9DDFA92C7}"/>
              </a:ext>
            </a:extLst>
          </p:cNvPr>
          <p:cNvSpPr/>
          <p:nvPr/>
        </p:nvSpPr>
        <p:spPr>
          <a:xfrm>
            <a:off x="9619953" y="2561665"/>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25658C39-9D05-43D7-90C3-A1293B963DAA}"/>
              </a:ext>
            </a:extLst>
          </p:cNvPr>
          <p:cNvSpPr/>
          <p:nvPr/>
        </p:nvSpPr>
        <p:spPr>
          <a:xfrm>
            <a:off x="10566553" y="2561665"/>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D00EE541-8186-44D7-B367-153DB9DAB637}"/>
              </a:ext>
            </a:extLst>
          </p:cNvPr>
          <p:cNvSpPr/>
          <p:nvPr/>
        </p:nvSpPr>
        <p:spPr>
          <a:xfrm rot="8473925">
            <a:off x="10566552" y="2975322"/>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ECA47C4D-A916-40B2-90DA-900C9340A74D}"/>
              </a:ext>
            </a:extLst>
          </p:cNvPr>
          <p:cNvSpPr/>
          <p:nvPr/>
        </p:nvSpPr>
        <p:spPr>
          <a:xfrm rot="10800000">
            <a:off x="9619952" y="3429000"/>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8630C046-D8ED-4A16-9392-BBEC677C7059}"/>
              </a:ext>
            </a:extLst>
          </p:cNvPr>
          <p:cNvSpPr/>
          <p:nvPr/>
        </p:nvSpPr>
        <p:spPr>
          <a:xfrm rot="2799571">
            <a:off x="9619951" y="3937099"/>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7B75E65B-A7A7-4E38-BF67-49E26EE5730C}"/>
              </a:ext>
            </a:extLst>
          </p:cNvPr>
          <p:cNvSpPr/>
          <p:nvPr/>
        </p:nvSpPr>
        <p:spPr>
          <a:xfrm rot="19279685">
            <a:off x="10554762" y="3921666"/>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1F8BEDC8-6627-4822-9702-5A88FA2F9DCA}"/>
              </a:ext>
            </a:extLst>
          </p:cNvPr>
          <p:cNvSpPr/>
          <p:nvPr/>
        </p:nvSpPr>
        <p:spPr>
          <a:xfrm rot="5400000">
            <a:off x="10976838" y="3928542"/>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EE444F44-3F2F-4E51-A220-2F363592ABB5}"/>
              </a:ext>
            </a:extLst>
          </p:cNvPr>
          <p:cNvSpPr/>
          <p:nvPr/>
        </p:nvSpPr>
        <p:spPr>
          <a:xfrm rot="5400000">
            <a:off x="10976813" y="4931102"/>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3854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sitting on a bench reading a book&#10;&#10;Description automatically generated">
            <a:extLst>
              <a:ext uri="{FF2B5EF4-FFF2-40B4-BE49-F238E27FC236}">
                <a16:creationId xmlns:a16="http://schemas.microsoft.com/office/drawing/2014/main" id="{738AEC3E-11B5-44D2-901E-CA9EB8663D1D}"/>
              </a:ext>
            </a:extLst>
          </p:cNvPr>
          <p:cNvPicPr>
            <a:picLocks noChangeAspect="1"/>
          </p:cNvPicPr>
          <p:nvPr/>
        </p:nvPicPr>
        <p:blipFill>
          <a:blip r:embed="rId2"/>
          <a:stretch>
            <a:fillRect/>
          </a:stretch>
        </p:blipFill>
        <p:spPr>
          <a:xfrm>
            <a:off x="7119780" y="1357803"/>
            <a:ext cx="4697506" cy="4697506"/>
          </a:xfrm>
          <a:prstGeom prst="rect">
            <a:avLst/>
          </a:prstGeom>
        </p:spPr>
      </p:pic>
      <p:sp>
        <p:nvSpPr>
          <p:cNvPr id="2" name="Title 1">
            <a:extLst>
              <a:ext uri="{FF2B5EF4-FFF2-40B4-BE49-F238E27FC236}">
                <a16:creationId xmlns:a16="http://schemas.microsoft.com/office/drawing/2014/main" id="{7A71A8CC-AE52-45B1-88C0-39D9DC15E094}"/>
              </a:ext>
            </a:extLst>
          </p:cNvPr>
          <p:cNvSpPr>
            <a:spLocks noGrp="1"/>
          </p:cNvSpPr>
          <p:nvPr>
            <p:ph type="title"/>
          </p:nvPr>
        </p:nvSpPr>
        <p:spPr/>
        <p:txBody>
          <a:bodyPr/>
          <a:lstStyle/>
          <a:p>
            <a:r>
              <a:rPr lang="en-US" dirty="0"/>
              <a:t>Pet programs</a:t>
            </a:r>
          </a:p>
        </p:txBody>
      </p:sp>
      <p:sp>
        <p:nvSpPr>
          <p:cNvPr id="3" name="Content Placeholder 2">
            <a:extLst>
              <a:ext uri="{FF2B5EF4-FFF2-40B4-BE49-F238E27FC236}">
                <a16:creationId xmlns:a16="http://schemas.microsoft.com/office/drawing/2014/main" id="{69476059-3A63-456D-8AD4-E6731031F2CD}"/>
              </a:ext>
            </a:extLst>
          </p:cNvPr>
          <p:cNvSpPr>
            <a:spLocks noGrp="1"/>
          </p:cNvSpPr>
          <p:nvPr>
            <p:ph idx="1"/>
          </p:nvPr>
        </p:nvSpPr>
        <p:spPr>
          <a:xfrm>
            <a:off x="1141412" y="2249487"/>
            <a:ext cx="5869063" cy="3541714"/>
          </a:xfrm>
        </p:spPr>
        <p:txBody>
          <a:bodyPr>
            <a:normAutofit fontScale="70000" lnSpcReduction="20000"/>
          </a:bodyPr>
          <a:lstStyle/>
          <a:p>
            <a:r>
              <a:rPr lang="en-US" dirty="0"/>
              <a:t>I suppose every programmer has some favorite programs that they are fond of over a long time. These are some of my pet programs, some of which I've been writing for over forty years. They are familiar programs that I can use to learn a new programming language or computer environment, and most of them have found their way into my collection of interview questions over the years. Let me tell you why these are some of my favorites, and I'll tell some stories behind these programs that have made them my special pets.</a:t>
            </a:r>
          </a:p>
          <a:p>
            <a:r>
              <a:rPr lang="en-US" dirty="0"/>
              <a:t>I hope you walk away with the understanding that you, too, could have some pet programs to help you navigate your continued education and enjoyment with Computer Science.</a:t>
            </a:r>
          </a:p>
          <a:p>
            <a:endParaRPr lang="en-US" dirty="0"/>
          </a:p>
        </p:txBody>
      </p:sp>
    </p:spTree>
    <p:extLst>
      <p:ext uri="{BB962C8B-B14F-4D97-AF65-F5344CB8AC3E}">
        <p14:creationId xmlns:p14="http://schemas.microsoft.com/office/powerpoint/2010/main" val="41157323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Word Search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a:xfrm>
            <a:off x="1141412" y="2249487"/>
            <a:ext cx="6723173" cy="3541714"/>
          </a:xfrm>
        </p:spPr>
        <p:txBody>
          <a:bodyPr>
            <a:normAutofit fontScale="92500" lnSpcReduction="20000"/>
          </a:bodyPr>
          <a:lstStyle/>
          <a:p>
            <a:r>
              <a:rPr lang="en-US" dirty="0"/>
              <a:t>You can solve this with a backtracking </a:t>
            </a:r>
            <a:r>
              <a:rPr lang="en-US" dirty="0">
                <a:hlinkClick r:id="rId2"/>
              </a:rPr>
              <a:t>program</a:t>
            </a:r>
            <a:r>
              <a:rPr lang="en-US" dirty="0"/>
              <a:t> again</a:t>
            </a:r>
          </a:p>
          <a:p>
            <a:r>
              <a:rPr lang="en-US" dirty="0"/>
              <a:t>But you might need to think about how efficient you can make the search</a:t>
            </a:r>
          </a:p>
          <a:p>
            <a:r>
              <a:rPr lang="en-US" dirty="0"/>
              <a:t>This makes it a great interview question</a:t>
            </a:r>
          </a:p>
          <a:p>
            <a:pPr lvl="1"/>
            <a:r>
              <a:rPr lang="en-US" dirty="0"/>
              <a:t>This is common in interviews. The first iteration gets to a solution, but the interviewer will ask for improvements such as better performance or added features. I’ve been using it for about 15 years.</a:t>
            </a:r>
          </a:p>
          <a:p>
            <a:r>
              <a:rPr lang="en-US" dirty="0"/>
              <a:t>Demonstration</a:t>
            </a:r>
          </a:p>
        </p:txBody>
      </p:sp>
      <p:pic>
        <p:nvPicPr>
          <p:cNvPr id="5" name="Picture 4">
            <a:extLst>
              <a:ext uri="{FF2B5EF4-FFF2-40B4-BE49-F238E27FC236}">
                <a16:creationId xmlns:a16="http://schemas.microsoft.com/office/drawing/2014/main" id="{09665B86-9A35-44F8-BCB7-AFB888BE6CCA}"/>
              </a:ext>
            </a:extLst>
          </p:cNvPr>
          <p:cNvPicPr>
            <a:picLocks noChangeAspect="1"/>
          </p:cNvPicPr>
          <p:nvPr/>
        </p:nvPicPr>
        <p:blipFill>
          <a:blip r:embed="rId3"/>
          <a:stretch>
            <a:fillRect/>
          </a:stretch>
        </p:blipFill>
        <p:spPr>
          <a:xfrm>
            <a:off x="7864585" y="2097088"/>
            <a:ext cx="3791479" cy="3801005"/>
          </a:xfrm>
          <a:prstGeom prst="rect">
            <a:avLst/>
          </a:prstGeom>
        </p:spPr>
      </p:pic>
      <p:sp>
        <p:nvSpPr>
          <p:cNvPr id="6" name="Arrow: Right 5">
            <a:extLst>
              <a:ext uri="{FF2B5EF4-FFF2-40B4-BE49-F238E27FC236}">
                <a16:creationId xmlns:a16="http://schemas.microsoft.com/office/drawing/2014/main" id="{C41A26D7-9412-402E-A81B-DF48A658E40B}"/>
              </a:ext>
            </a:extLst>
          </p:cNvPr>
          <p:cNvSpPr/>
          <p:nvPr/>
        </p:nvSpPr>
        <p:spPr>
          <a:xfrm>
            <a:off x="8673353" y="2561665"/>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4EF8C3FD-EF31-403E-ABBA-5B633A7A827D}"/>
              </a:ext>
            </a:extLst>
          </p:cNvPr>
          <p:cNvSpPr/>
          <p:nvPr/>
        </p:nvSpPr>
        <p:spPr>
          <a:xfrm>
            <a:off x="9619953" y="2561665"/>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3B422E18-EB2A-4741-AFCB-033CCDEC89B4}"/>
              </a:ext>
            </a:extLst>
          </p:cNvPr>
          <p:cNvSpPr/>
          <p:nvPr/>
        </p:nvSpPr>
        <p:spPr>
          <a:xfrm>
            <a:off x="10566553" y="2561665"/>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746E7C50-A1F5-4F9C-8896-2106A7B3C0BE}"/>
              </a:ext>
            </a:extLst>
          </p:cNvPr>
          <p:cNvSpPr/>
          <p:nvPr/>
        </p:nvSpPr>
        <p:spPr>
          <a:xfrm rot="8473925">
            <a:off x="10566552" y="2975322"/>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FCCBE2B8-9DDB-48AC-AF35-9430EACC453F}"/>
              </a:ext>
            </a:extLst>
          </p:cNvPr>
          <p:cNvSpPr/>
          <p:nvPr/>
        </p:nvSpPr>
        <p:spPr>
          <a:xfrm rot="10800000">
            <a:off x="9619952" y="3429000"/>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5105DC53-EFAA-48EE-9371-57A59C86A54F}"/>
              </a:ext>
            </a:extLst>
          </p:cNvPr>
          <p:cNvSpPr/>
          <p:nvPr/>
        </p:nvSpPr>
        <p:spPr>
          <a:xfrm rot="2799571">
            <a:off x="9619951" y="3937099"/>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82527729-C978-40A6-802D-A1C9FF226735}"/>
              </a:ext>
            </a:extLst>
          </p:cNvPr>
          <p:cNvSpPr/>
          <p:nvPr/>
        </p:nvSpPr>
        <p:spPr>
          <a:xfrm rot="19279685">
            <a:off x="10554762" y="3921666"/>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990E55CB-1720-483F-A2D6-291B08DA7037}"/>
              </a:ext>
            </a:extLst>
          </p:cNvPr>
          <p:cNvSpPr/>
          <p:nvPr/>
        </p:nvSpPr>
        <p:spPr>
          <a:xfrm rot="5400000">
            <a:off x="10976838" y="3928542"/>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3ECE98A8-3CDE-4F3D-8204-5A043CD214A7}"/>
              </a:ext>
            </a:extLst>
          </p:cNvPr>
          <p:cNvSpPr/>
          <p:nvPr/>
        </p:nvSpPr>
        <p:spPr>
          <a:xfrm rot="5400000">
            <a:off x="10976813" y="4931102"/>
            <a:ext cx="275665" cy="1344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08364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Flood Fill in Python</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a:xfrm>
            <a:off x="1141412" y="2249487"/>
            <a:ext cx="6002527" cy="3541714"/>
          </a:xfrm>
        </p:spPr>
        <p:txBody>
          <a:bodyPr>
            <a:normAutofit fontScale="92500" lnSpcReduction="10000"/>
          </a:bodyPr>
          <a:lstStyle/>
          <a:p>
            <a:r>
              <a:rPr lang="en-US" dirty="0"/>
              <a:t>These backtracking solutions have been examples of depth-first searching</a:t>
            </a:r>
          </a:p>
          <a:p>
            <a:r>
              <a:rPr lang="en-US" dirty="0">
                <a:hlinkClick r:id="rId2"/>
              </a:rPr>
              <a:t>Flood fill </a:t>
            </a:r>
            <a:r>
              <a:rPr lang="en-US" dirty="0"/>
              <a:t>is an example of a breadth-first search</a:t>
            </a:r>
          </a:p>
          <a:p>
            <a:r>
              <a:rPr lang="en-US" dirty="0"/>
              <a:t>Breadth-first search is important in social networks, maps, and other applications where finding shortest paths (or paths of a specific length) is important</a:t>
            </a:r>
          </a:p>
          <a:p>
            <a:r>
              <a:rPr lang="en-US" dirty="0"/>
              <a:t>Demonstration</a:t>
            </a:r>
          </a:p>
        </p:txBody>
      </p:sp>
      <p:pic>
        <p:nvPicPr>
          <p:cNvPr id="4" name="Picture 3">
            <a:extLst>
              <a:ext uri="{FF2B5EF4-FFF2-40B4-BE49-F238E27FC236}">
                <a16:creationId xmlns:a16="http://schemas.microsoft.com/office/drawing/2014/main" id="{C71EBF90-8EEB-4F9F-AD83-3CAD2F242237}"/>
              </a:ext>
            </a:extLst>
          </p:cNvPr>
          <p:cNvPicPr>
            <a:picLocks noChangeAspect="1"/>
          </p:cNvPicPr>
          <p:nvPr/>
        </p:nvPicPr>
        <p:blipFill>
          <a:blip r:embed="rId3"/>
          <a:stretch>
            <a:fillRect/>
          </a:stretch>
        </p:blipFill>
        <p:spPr>
          <a:xfrm>
            <a:off x="7143939" y="1589528"/>
            <a:ext cx="4382112" cy="4391638"/>
          </a:xfrm>
          <a:prstGeom prst="rect">
            <a:avLst/>
          </a:prstGeom>
        </p:spPr>
      </p:pic>
    </p:spTree>
    <p:extLst>
      <p:ext uri="{BB962C8B-B14F-4D97-AF65-F5344CB8AC3E}">
        <p14:creationId xmlns:p14="http://schemas.microsoft.com/office/powerpoint/2010/main" val="2183669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271A-C4EB-4010-92BB-3EA3FD515329}"/>
              </a:ext>
            </a:extLst>
          </p:cNvPr>
          <p:cNvSpPr>
            <a:spLocks noGrp="1"/>
          </p:cNvSpPr>
          <p:nvPr>
            <p:ph type="title"/>
          </p:nvPr>
        </p:nvSpPr>
        <p:spPr/>
        <p:txBody>
          <a:bodyPr/>
          <a:lstStyle/>
          <a:p>
            <a:r>
              <a:rPr lang="en-US" dirty="0"/>
              <a:t>Computer Music in C</a:t>
            </a:r>
          </a:p>
        </p:txBody>
      </p:sp>
      <p:sp>
        <p:nvSpPr>
          <p:cNvPr id="3" name="Content Placeholder 2">
            <a:extLst>
              <a:ext uri="{FF2B5EF4-FFF2-40B4-BE49-F238E27FC236}">
                <a16:creationId xmlns:a16="http://schemas.microsoft.com/office/drawing/2014/main" id="{7A1383CB-5552-4E4A-AE69-B1F0B816FBAB}"/>
              </a:ext>
            </a:extLst>
          </p:cNvPr>
          <p:cNvSpPr>
            <a:spLocks noGrp="1"/>
          </p:cNvSpPr>
          <p:nvPr>
            <p:ph idx="1"/>
          </p:nvPr>
        </p:nvSpPr>
        <p:spPr/>
        <p:txBody>
          <a:bodyPr>
            <a:normAutofit fontScale="70000" lnSpcReduction="20000"/>
          </a:bodyPr>
          <a:lstStyle/>
          <a:p>
            <a:r>
              <a:rPr lang="en-US" dirty="0"/>
              <a:t>Programming should be fun</a:t>
            </a:r>
          </a:p>
          <a:p>
            <a:r>
              <a:rPr lang="en-US" dirty="0"/>
              <a:t>As an elective in University, I took a computer music class</a:t>
            </a:r>
          </a:p>
          <a:p>
            <a:r>
              <a:rPr lang="en-US" dirty="0"/>
              <a:t>We generated digital music samples with a program system written in FORTRAN</a:t>
            </a:r>
          </a:p>
          <a:p>
            <a:pPr lvl="1"/>
            <a:r>
              <a:rPr lang="en-US" dirty="0"/>
              <a:t>I generated the score for this composition in BASIC, of course</a:t>
            </a:r>
          </a:p>
          <a:p>
            <a:r>
              <a:rPr lang="en-US" dirty="0"/>
              <a:t>The digital output was converted to analog and recorded on cassette tape</a:t>
            </a:r>
          </a:p>
          <a:p>
            <a:r>
              <a:rPr lang="en-US" dirty="0"/>
              <a:t>I have a copy of the tape, but not the original score</a:t>
            </a:r>
          </a:p>
          <a:p>
            <a:r>
              <a:rPr lang="en-US" dirty="0"/>
              <a:t>The Music program we were using has been converted to C</a:t>
            </a:r>
          </a:p>
          <a:p>
            <a:pPr lvl="1"/>
            <a:r>
              <a:rPr lang="en-US" dirty="0"/>
              <a:t>Lately I’ve been going on from where I was, recreating the score and instruments (using Python for generating the score)</a:t>
            </a:r>
          </a:p>
          <a:p>
            <a:pPr lvl="1"/>
            <a:r>
              <a:rPr lang="en-US" dirty="0"/>
              <a:t>It’s a work in progress</a:t>
            </a:r>
          </a:p>
          <a:p>
            <a:pPr lvl="1"/>
            <a:endParaRPr lang="en-US" dirty="0"/>
          </a:p>
        </p:txBody>
      </p:sp>
    </p:spTree>
    <p:extLst>
      <p:ext uri="{BB962C8B-B14F-4D97-AF65-F5344CB8AC3E}">
        <p14:creationId xmlns:p14="http://schemas.microsoft.com/office/powerpoint/2010/main" val="1354314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6A6DA-797F-4BBC-9377-6C1E659DA11A}"/>
              </a:ext>
            </a:extLst>
          </p:cNvPr>
          <p:cNvSpPr>
            <a:spLocks noGrp="1"/>
          </p:cNvSpPr>
          <p:nvPr>
            <p:ph type="title"/>
          </p:nvPr>
        </p:nvSpPr>
        <p:spPr/>
        <p:txBody>
          <a:bodyPr/>
          <a:lstStyle/>
          <a:p>
            <a:r>
              <a:rPr lang="en-US" dirty="0"/>
              <a:t>Mandelbrot Sets in C++</a:t>
            </a:r>
          </a:p>
        </p:txBody>
      </p:sp>
      <p:sp>
        <p:nvSpPr>
          <p:cNvPr id="3" name="Content Placeholder 2">
            <a:extLst>
              <a:ext uri="{FF2B5EF4-FFF2-40B4-BE49-F238E27FC236}">
                <a16:creationId xmlns:a16="http://schemas.microsoft.com/office/drawing/2014/main" id="{434D9178-DD6D-4114-A683-6DCDB10F14B1}"/>
              </a:ext>
            </a:extLst>
          </p:cNvPr>
          <p:cNvSpPr>
            <a:spLocks noGrp="1"/>
          </p:cNvSpPr>
          <p:nvPr>
            <p:ph idx="1"/>
          </p:nvPr>
        </p:nvSpPr>
        <p:spPr>
          <a:xfrm>
            <a:off x="1141413" y="2249487"/>
            <a:ext cx="6281364" cy="3541714"/>
          </a:xfrm>
        </p:spPr>
        <p:txBody>
          <a:bodyPr>
            <a:normAutofit fontScale="62500" lnSpcReduction="20000"/>
          </a:bodyPr>
          <a:lstStyle/>
          <a:p>
            <a:r>
              <a:rPr lang="en-US" dirty="0"/>
              <a:t>Programming should be fun</a:t>
            </a:r>
          </a:p>
          <a:p>
            <a:r>
              <a:rPr lang="en-US" dirty="0">
                <a:hlinkClick r:id="rId2"/>
              </a:rPr>
              <a:t>Mandelbrot sets </a:t>
            </a:r>
            <a:r>
              <a:rPr lang="en-US" dirty="0"/>
              <a:t>are formed by looking at the repetition of the complex function, </a:t>
            </a:r>
            <a:r>
              <a:rPr lang="en-US" i="1" dirty="0"/>
              <a:t>f</a:t>
            </a:r>
            <a:r>
              <a:rPr lang="en-US" i="1" baseline="-25000" dirty="0"/>
              <a:t>c</a:t>
            </a:r>
            <a:r>
              <a:rPr lang="en-US" i="1" dirty="0"/>
              <a:t>(z) = z</a:t>
            </a:r>
            <a:r>
              <a:rPr lang="en-US" i="1" baseline="30000" dirty="0"/>
              <a:t>2</a:t>
            </a:r>
            <a:r>
              <a:rPr lang="en-US" i="1" dirty="0"/>
              <a:t>+c</a:t>
            </a:r>
          </a:p>
          <a:p>
            <a:r>
              <a:rPr lang="en-US" dirty="0"/>
              <a:t>Fractals were very popular in the 80s</a:t>
            </a:r>
          </a:p>
          <a:p>
            <a:r>
              <a:rPr lang="en-US" dirty="0"/>
              <a:t>I wrote a Mandelbrot Set generator in Modula-2</a:t>
            </a:r>
          </a:p>
          <a:p>
            <a:pPr lvl="1"/>
            <a:r>
              <a:rPr lang="en-US" dirty="0"/>
              <a:t>But it was slow. Runs would take hours (for 640x350 16 color graphics), so I often left my work computer overnight. I also used my colleagues’, so they would come in in the morning with striking graphics on their machines as a little gift</a:t>
            </a:r>
          </a:p>
          <a:p>
            <a:r>
              <a:rPr lang="en-US" dirty="0"/>
              <a:t>Recently, I wanted to write a native Windows program in C++, and thought of this</a:t>
            </a:r>
          </a:p>
          <a:p>
            <a:pPr lvl="1"/>
            <a:r>
              <a:rPr lang="en-US" dirty="0"/>
              <a:t>This is another </a:t>
            </a:r>
            <a:r>
              <a:rPr lang="en-US" dirty="0">
                <a:hlinkClick r:id="rId3"/>
              </a:rPr>
              <a:t>work in progress</a:t>
            </a:r>
            <a:r>
              <a:rPr lang="en-US" dirty="0"/>
              <a:t>, and the performance is not very good yet. But it is creating 2000x1440 2048 color images in seconds, because processing has gotten that much faster in 34 years.</a:t>
            </a:r>
          </a:p>
        </p:txBody>
      </p:sp>
      <p:pic>
        <p:nvPicPr>
          <p:cNvPr id="5" name="Picture 4">
            <a:extLst>
              <a:ext uri="{FF2B5EF4-FFF2-40B4-BE49-F238E27FC236}">
                <a16:creationId xmlns:a16="http://schemas.microsoft.com/office/drawing/2014/main" id="{94837C4F-C04D-4937-A781-91964DBFF66B}"/>
              </a:ext>
            </a:extLst>
          </p:cNvPr>
          <p:cNvPicPr>
            <a:picLocks noChangeAspect="1"/>
          </p:cNvPicPr>
          <p:nvPr/>
        </p:nvPicPr>
        <p:blipFill>
          <a:blip r:embed="rId4"/>
          <a:stretch>
            <a:fillRect/>
          </a:stretch>
        </p:blipFill>
        <p:spPr>
          <a:xfrm>
            <a:off x="7346745" y="1875865"/>
            <a:ext cx="4220017" cy="3541714"/>
          </a:xfrm>
          <a:prstGeom prst="rect">
            <a:avLst/>
          </a:prstGeom>
        </p:spPr>
      </p:pic>
    </p:spTree>
    <p:extLst>
      <p:ext uri="{BB962C8B-B14F-4D97-AF65-F5344CB8AC3E}">
        <p14:creationId xmlns:p14="http://schemas.microsoft.com/office/powerpoint/2010/main" val="2887013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58F62-93FC-447C-94E0-81C4CDF56426}"/>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2BB6D2C8-2161-4522-B8CE-5A16720F54C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276901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58F62-93FC-447C-94E0-81C4CDF56426}"/>
              </a:ext>
            </a:extLst>
          </p:cNvPr>
          <p:cNvSpPr>
            <a:spLocks noGrp="1"/>
          </p:cNvSpPr>
          <p:nvPr>
            <p:ph type="title"/>
          </p:nvPr>
        </p:nvSpPr>
        <p:spPr/>
        <p:txBody>
          <a:bodyPr/>
          <a:lstStyle/>
          <a:p>
            <a:r>
              <a:rPr lang="en-US" dirty="0"/>
              <a:t>Education Questions</a:t>
            </a:r>
          </a:p>
        </p:txBody>
      </p:sp>
      <p:sp>
        <p:nvSpPr>
          <p:cNvPr id="3" name="Content Placeholder 2">
            <a:extLst>
              <a:ext uri="{FF2B5EF4-FFF2-40B4-BE49-F238E27FC236}">
                <a16:creationId xmlns:a16="http://schemas.microsoft.com/office/drawing/2014/main" id="{2BB6D2C8-2161-4522-B8CE-5A16720F54C0}"/>
              </a:ext>
            </a:extLst>
          </p:cNvPr>
          <p:cNvSpPr>
            <a:spLocks noGrp="1"/>
          </p:cNvSpPr>
          <p:nvPr>
            <p:ph idx="1"/>
          </p:nvPr>
        </p:nvSpPr>
        <p:spPr/>
        <p:txBody>
          <a:bodyPr>
            <a:normAutofit fontScale="92500" lnSpcReduction="10000"/>
          </a:bodyPr>
          <a:lstStyle/>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Where did you study and why did you choose that place?</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How did you know computer science/programming was something you wanted to do with your life and once you knew, how did you get to where you are now?</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was college life like for Computer Science? How did you get into Computer Science and relate into your everyday life?</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How did you know what you wanted to do?</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skills should we as high school students work on to help us later on when we get jobs? How do we start and develop personal projects while also learning new things?</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methods do you use to learn a topic through self-studying?</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How does technology impact our lives today and what does it can AI do for us in the future?</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How do you advance yourself alongside technological advances? Is it possible to lose your job because you're not knowledgeable enough in a certain topic that wasn't expected when you started your job?</a:t>
            </a:r>
          </a:p>
        </p:txBody>
      </p:sp>
    </p:spTree>
    <p:extLst>
      <p:ext uri="{BB962C8B-B14F-4D97-AF65-F5344CB8AC3E}">
        <p14:creationId xmlns:p14="http://schemas.microsoft.com/office/powerpoint/2010/main" val="15649117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58F62-93FC-447C-94E0-81C4CDF56426}"/>
              </a:ext>
            </a:extLst>
          </p:cNvPr>
          <p:cNvSpPr>
            <a:spLocks noGrp="1"/>
          </p:cNvSpPr>
          <p:nvPr>
            <p:ph type="title"/>
          </p:nvPr>
        </p:nvSpPr>
        <p:spPr/>
        <p:txBody>
          <a:bodyPr/>
          <a:lstStyle/>
          <a:p>
            <a:r>
              <a:rPr lang="en-US" dirty="0"/>
              <a:t>History Questions</a:t>
            </a:r>
          </a:p>
        </p:txBody>
      </p:sp>
      <p:sp>
        <p:nvSpPr>
          <p:cNvPr id="3" name="Content Placeholder 2">
            <a:extLst>
              <a:ext uri="{FF2B5EF4-FFF2-40B4-BE49-F238E27FC236}">
                <a16:creationId xmlns:a16="http://schemas.microsoft.com/office/drawing/2014/main" id="{2BB6D2C8-2161-4522-B8CE-5A16720F54C0}"/>
              </a:ext>
            </a:extLst>
          </p:cNvPr>
          <p:cNvSpPr>
            <a:spLocks noGrp="1"/>
          </p:cNvSpPr>
          <p:nvPr>
            <p:ph idx="1"/>
          </p:nvPr>
        </p:nvSpPr>
        <p:spPr/>
        <p:txBody>
          <a:bodyPr>
            <a:normAutofit/>
          </a:bodyPr>
          <a:lstStyle/>
          <a:p>
            <a:pPr marL="171450" indent="-171450"/>
            <a:r>
              <a:rPr lang="en-US" sz="2000" dirty="0">
                <a:latin typeface="Calibri" panose="020F0502020204030204" pitchFamily="34" charset="0"/>
                <a:ea typeface="Calibri" panose="020F0502020204030204" pitchFamily="34" charset="0"/>
                <a:cs typeface="Times New Roman" panose="02020603050405020304" pitchFamily="18" charset="0"/>
              </a:rPr>
              <a:t>What programs does Russ mainly use for coding?</a:t>
            </a:r>
          </a:p>
          <a:p>
            <a:pPr marL="171450" indent="-171450"/>
            <a:r>
              <a:rPr lang="en-US" sz="2000" dirty="0">
                <a:latin typeface="Calibri" panose="020F0502020204030204" pitchFamily="34" charset="0"/>
                <a:ea typeface="Calibri" panose="020F0502020204030204" pitchFamily="34" charset="0"/>
                <a:cs typeface="Times New Roman" panose="02020603050405020304" pitchFamily="18" charset="0"/>
              </a:rPr>
              <a:t>What coding languages stand out to you and why? Are there any new languages that you have been wanting to learn and work with but haven't had the time to yet?</a:t>
            </a:r>
          </a:p>
          <a:p>
            <a:pPr marL="171450" indent="-171450"/>
            <a:r>
              <a:rPr lang="en-US" sz="2000" dirty="0">
                <a:latin typeface="Calibri" panose="020F0502020204030204" pitchFamily="34" charset="0"/>
                <a:ea typeface="Calibri" panose="020F0502020204030204" pitchFamily="34" charset="0"/>
                <a:cs typeface="Times New Roman" panose="02020603050405020304" pitchFamily="18" charset="0"/>
              </a:rPr>
              <a:t>What are some challenges you faced along the way?</a:t>
            </a:r>
          </a:p>
          <a:p>
            <a:pPr marL="171450" indent="-171450"/>
            <a:r>
              <a:rPr lang="en-US" sz="2000" dirty="0">
                <a:latin typeface="Calibri" panose="020F0502020204030204" pitchFamily="34" charset="0"/>
                <a:ea typeface="Calibri" panose="020F0502020204030204" pitchFamily="34" charset="0"/>
                <a:cs typeface="Times New Roman" panose="02020603050405020304" pitchFamily="18" charset="0"/>
              </a:rPr>
              <a:t>How is computer science different now than back then?</a:t>
            </a:r>
          </a:p>
          <a:p>
            <a:pPr marL="171450" indent="-171450"/>
            <a:r>
              <a:rPr lang="en-US" sz="2000" dirty="0">
                <a:latin typeface="Calibri" panose="020F0502020204030204" pitchFamily="34" charset="0"/>
                <a:ea typeface="Calibri" panose="020F0502020204030204" pitchFamily="34" charset="0"/>
                <a:cs typeface="Times New Roman" panose="02020603050405020304" pitchFamily="18" charset="0"/>
              </a:rPr>
              <a:t>How does it feel watching technology evolve to this day, how different is it?</a:t>
            </a:r>
          </a:p>
        </p:txBody>
      </p:sp>
    </p:spTree>
    <p:extLst>
      <p:ext uri="{BB962C8B-B14F-4D97-AF65-F5344CB8AC3E}">
        <p14:creationId xmlns:p14="http://schemas.microsoft.com/office/powerpoint/2010/main" val="39495445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58F62-93FC-447C-94E0-81C4CDF56426}"/>
              </a:ext>
            </a:extLst>
          </p:cNvPr>
          <p:cNvSpPr>
            <a:spLocks noGrp="1"/>
          </p:cNvSpPr>
          <p:nvPr>
            <p:ph type="title"/>
          </p:nvPr>
        </p:nvSpPr>
        <p:spPr/>
        <p:txBody>
          <a:bodyPr/>
          <a:lstStyle/>
          <a:p>
            <a:r>
              <a:rPr lang="en-US" dirty="0"/>
              <a:t>Job Questions</a:t>
            </a:r>
          </a:p>
        </p:txBody>
      </p:sp>
      <p:sp>
        <p:nvSpPr>
          <p:cNvPr id="3" name="Content Placeholder 2">
            <a:extLst>
              <a:ext uri="{FF2B5EF4-FFF2-40B4-BE49-F238E27FC236}">
                <a16:creationId xmlns:a16="http://schemas.microsoft.com/office/drawing/2014/main" id="{2BB6D2C8-2161-4522-B8CE-5A16720F54C0}"/>
              </a:ext>
            </a:extLst>
          </p:cNvPr>
          <p:cNvSpPr>
            <a:spLocks noGrp="1"/>
          </p:cNvSpPr>
          <p:nvPr>
            <p:ph idx="1"/>
          </p:nvPr>
        </p:nvSpPr>
        <p:spPr/>
        <p:txBody>
          <a:bodyPr/>
          <a:lstStyle/>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How hard is it to get a job?</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How does the work environment and daily life differ between startups and larger companies?</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Any tip for students looking to start/join a startup?</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Did you do any internships, what types of coding languages do you know and what languages are being used in companies often so its worth knowing?</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skills and talents helped you succeed and/or would you look for in a potential employee? </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types questions do you ask in an interview?</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is the hardest part of your job?</a:t>
            </a:r>
          </a:p>
        </p:txBody>
      </p:sp>
    </p:spTree>
    <p:extLst>
      <p:ext uri="{BB962C8B-B14F-4D97-AF65-F5344CB8AC3E}">
        <p14:creationId xmlns:p14="http://schemas.microsoft.com/office/powerpoint/2010/main" val="1534412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58F62-93FC-447C-94E0-81C4CDF56426}"/>
              </a:ext>
            </a:extLst>
          </p:cNvPr>
          <p:cNvSpPr>
            <a:spLocks noGrp="1"/>
          </p:cNvSpPr>
          <p:nvPr>
            <p:ph type="title"/>
          </p:nvPr>
        </p:nvSpPr>
        <p:spPr/>
        <p:txBody>
          <a:bodyPr/>
          <a:lstStyle/>
          <a:p>
            <a:r>
              <a:rPr lang="en-US" dirty="0"/>
              <a:t>Program Questions</a:t>
            </a:r>
          </a:p>
        </p:txBody>
      </p:sp>
      <p:sp>
        <p:nvSpPr>
          <p:cNvPr id="3" name="Content Placeholder 2">
            <a:extLst>
              <a:ext uri="{FF2B5EF4-FFF2-40B4-BE49-F238E27FC236}">
                <a16:creationId xmlns:a16="http://schemas.microsoft.com/office/drawing/2014/main" id="{2BB6D2C8-2161-4522-B8CE-5A16720F54C0}"/>
              </a:ext>
            </a:extLst>
          </p:cNvPr>
          <p:cNvSpPr>
            <a:spLocks noGrp="1"/>
          </p:cNvSpPr>
          <p:nvPr>
            <p:ph idx="1"/>
          </p:nvPr>
        </p:nvSpPr>
        <p:spPr/>
        <p:txBody>
          <a:bodyPr/>
          <a:lstStyle/>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How do you choose what pet projects to start? How do you keep yourself motivated with a pet project? Do you use them to fluff up your </a:t>
            </a:r>
            <a:r>
              <a:rPr lang="en-US" sz="1450" dirty="0" err="1">
                <a:latin typeface="Calibri" panose="020F0502020204030204" pitchFamily="34" charset="0"/>
                <a:ea typeface="Calibri" panose="020F0502020204030204" pitchFamily="34" charset="0"/>
                <a:cs typeface="Times New Roman" panose="02020603050405020304" pitchFamily="18" charset="0"/>
              </a:rPr>
              <a:t>github</a:t>
            </a:r>
            <a:r>
              <a:rPr lang="en-US" sz="1450" dirty="0">
                <a:latin typeface="Calibri" panose="020F0502020204030204" pitchFamily="34" charset="0"/>
                <a:ea typeface="Calibri" panose="020F0502020204030204" pitchFamily="34" charset="0"/>
                <a:cs typeface="Times New Roman" panose="02020603050405020304" pitchFamily="18" charset="0"/>
              </a:rPr>
              <a:t> (lol)</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is your favorite Pet Project</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is your favorite program?</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are pet programs and why are they important?</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are some of your pet projects, and how did you come up with the ideas for these pet projects?</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What is a pet project? Why are they important?</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The specific details on why we should have pet programs</a:t>
            </a:r>
          </a:p>
          <a:p>
            <a:pPr marL="171450" indent="-171450"/>
            <a:r>
              <a:rPr lang="en-US" sz="1450" dirty="0">
                <a:latin typeface="Calibri" panose="020F0502020204030204" pitchFamily="34" charset="0"/>
                <a:ea typeface="Calibri" panose="020F0502020204030204" pitchFamily="34" charset="0"/>
                <a:cs typeface="Times New Roman" panose="02020603050405020304" pitchFamily="18" charset="0"/>
              </a:rPr>
              <a:t>How did you start building your pet programs?</a:t>
            </a:r>
          </a:p>
        </p:txBody>
      </p:sp>
    </p:spTree>
    <p:extLst>
      <p:ext uri="{BB962C8B-B14F-4D97-AF65-F5344CB8AC3E}">
        <p14:creationId xmlns:p14="http://schemas.microsoft.com/office/powerpoint/2010/main" val="2525937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B0DE-3B2F-4B9C-A7B0-5A3300E129F8}"/>
              </a:ext>
            </a:extLst>
          </p:cNvPr>
          <p:cNvSpPr>
            <a:spLocks noGrp="1"/>
          </p:cNvSpPr>
          <p:nvPr>
            <p:ph type="title"/>
          </p:nvPr>
        </p:nvSpPr>
        <p:spPr>
          <a:xfrm>
            <a:off x="1141412" y="618518"/>
            <a:ext cx="5894387" cy="1478570"/>
          </a:xfrm>
        </p:spPr>
        <p:txBody>
          <a:bodyPr anchor="b">
            <a:normAutofit/>
          </a:bodyPr>
          <a:lstStyle/>
          <a:p>
            <a:r>
              <a:rPr lang="en-US" dirty="0"/>
              <a:t>Russ Paul-Jones</a:t>
            </a:r>
          </a:p>
        </p:txBody>
      </p:sp>
      <p:sp>
        <p:nvSpPr>
          <p:cNvPr id="3" name="Content Placeholder 2">
            <a:extLst>
              <a:ext uri="{FF2B5EF4-FFF2-40B4-BE49-F238E27FC236}">
                <a16:creationId xmlns:a16="http://schemas.microsoft.com/office/drawing/2014/main" id="{3231FD2C-A91A-432E-B139-1CC1485FCAB1}"/>
              </a:ext>
            </a:extLst>
          </p:cNvPr>
          <p:cNvSpPr>
            <a:spLocks noGrp="1"/>
          </p:cNvSpPr>
          <p:nvPr>
            <p:ph idx="1"/>
          </p:nvPr>
        </p:nvSpPr>
        <p:spPr>
          <a:xfrm>
            <a:off x="1141411" y="2249487"/>
            <a:ext cx="6846141" cy="3541714"/>
          </a:xfrm>
        </p:spPr>
        <p:txBody>
          <a:bodyPr>
            <a:normAutofit/>
          </a:bodyPr>
          <a:lstStyle/>
          <a:p>
            <a:pPr>
              <a:lnSpc>
                <a:spcPct val="110000"/>
              </a:lnSpc>
            </a:pPr>
            <a:r>
              <a:rPr lang="en-US" sz="1500" dirty="0"/>
              <a:t>I have been programming since 1977, when I found the computer lab at Cascade High School. I working with computers ever since, sometimes as a student, and mostly as a professional.</a:t>
            </a:r>
          </a:p>
          <a:p>
            <a:pPr>
              <a:lnSpc>
                <a:spcPct val="110000"/>
              </a:lnSpc>
            </a:pPr>
            <a:r>
              <a:rPr lang="en-US" sz="1500" dirty="0"/>
              <a:t>I received a degree in Computer Science from the University of Washington in 1987.</a:t>
            </a:r>
          </a:p>
          <a:p>
            <a:pPr>
              <a:lnSpc>
                <a:spcPct val="110000"/>
              </a:lnSpc>
            </a:pPr>
            <a:r>
              <a:rPr lang="en-US" sz="1500" dirty="0"/>
              <a:t>I have worked at companies in size from startups to Microsoft, as a programmer, architect, and development manager. I am currently working as a Development Manager at the Tableau Division of </a:t>
            </a:r>
            <a:r>
              <a:rPr lang="en-US" sz="1500" dirty="0" err="1"/>
              <a:t>SalesForce</a:t>
            </a:r>
            <a:r>
              <a:rPr lang="en-US" sz="1500" dirty="0"/>
              <a:t>.</a:t>
            </a:r>
          </a:p>
          <a:p>
            <a:pPr>
              <a:lnSpc>
                <a:spcPct val="110000"/>
              </a:lnSpc>
            </a:pPr>
            <a:r>
              <a:rPr lang="en-US" sz="1500" dirty="0"/>
              <a:t>After all these years, elegant code still makes me very happy, and I am lucky that I get to work with it every day.</a:t>
            </a:r>
          </a:p>
          <a:p>
            <a:pPr>
              <a:lnSpc>
                <a:spcPct val="110000"/>
              </a:lnSpc>
            </a:pPr>
            <a:endParaRPr lang="en-US" sz="1500" dirty="0"/>
          </a:p>
        </p:txBody>
      </p:sp>
      <p:pic>
        <p:nvPicPr>
          <p:cNvPr id="5" name="Picture 4" descr="A person wearing glasses and smiling at the camera&#10;&#10;Description automatically generated">
            <a:extLst>
              <a:ext uri="{FF2B5EF4-FFF2-40B4-BE49-F238E27FC236}">
                <a16:creationId xmlns:a16="http://schemas.microsoft.com/office/drawing/2014/main" id="{E083F698-5018-4CA1-B1BC-2B24E91CFF41}"/>
              </a:ext>
            </a:extLst>
          </p:cNvPr>
          <p:cNvPicPr>
            <a:picLocks noChangeAspect="1"/>
          </p:cNvPicPr>
          <p:nvPr/>
        </p:nvPicPr>
        <p:blipFill rotWithShape="1">
          <a:blip r:embed="rId3"/>
          <a:srcRect l="11493" r="17744" b="1"/>
          <a:stretch/>
        </p:blipFill>
        <p:spPr>
          <a:xfrm>
            <a:off x="8121408" y="1721529"/>
            <a:ext cx="2735530" cy="3865724"/>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883486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6B0DE-3B2F-4B9C-A7B0-5A3300E129F8}"/>
              </a:ext>
            </a:extLst>
          </p:cNvPr>
          <p:cNvSpPr>
            <a:spLocks noGrp="1"/>
          </p:cNvSpPr>
          <p:nvPr>
            <p:ph type="title"/>
          </p:nvPr>
        </p:nvSpPr>
        <p:spPr/>
        <p:txBody>
          <a:bodyPr/>
          <a:lstStyle/>
          <a:p>
            <a:r>
              <a:rPr lang="en-US" dirty="0"/>
              <a:t>Russ </a:t>
            </a:r>
            <a:r>
              <a:rPr lang="en-US" dirty="0" err="1"/>
              <a:t>paul-jones</a:t>
            </a:r>
            <a:endParaRPr lang="en-US" dirty="0"/>
          </a:p>
        </p:txBody>
      </p:sp>
      <p:sp>
        <p:nvSpPr>
          <p:cNvPr id="3" name="Content Placeholder 2">
            <a:extLst>
              <a:ext uri="{FF2B5EF4-FFF2-40B4-BE49-F238E27FC236}">
                <a16:creationId xmlns:a16="http://schemas.microsoft.com/office/drawing/2014/main" id="{3231FD2C-A91A-432E-B139-1CC1485FCAB1}"/>
              </a:ext>
            </a:extLst>
          </p:cNvPr>
          <p:cNvSpPr>
            <a:spLocks noGrp="1"/>
          </p:cNvSpPr>
          <p:nvPr>
            <p:ph idx="1"/>
          </p:nvPr>
        </p:nvSpPr>
        <p:spPr/>
        <p:txBody>
          <a:bodyPr>
            <a:normAutofit/>
          </a:bodyPr>
          <a:lstStyle/>
          <a:p>
            <a:r>
              <a:rPr lang="en-US" dirty="0">
                <a:hlinkClick r:id="rId2"/>
              </a:rPr>
              <a:t>russ@paul-jones.org</a:t>
            </a:r>
            <a:endParaRPr lang="en-US" dirty="0"/>
          </a:p>
          <a:p>
            <a:r>
              <a:rPr lang="en-US" dirty="0"/>
              <a:t>I’m on </a:t>
            </a:r>
            <a:r>
              <a:rPr lang="en-US" dirty="0">
                <a:hlinkClick r:id="rId3"/>
              </a:rPr>
              <a:t>LinkedIn</a:t>
            </a:r>
            <a:endParaRPr lang="en-US" dirty="0"/>
          </a:p>
          <a:p>
            <a:r>
              <a:rPr lang="en-US" dirty="0" err="1"/>
              <a:t>Github</a:t>
            </a:r>
            <a:r>
              <a:rPr lang="en-US" dirty="0"/>
              <a:t> at </a:t>
            </a:r>
            <a:r>
              <a:rPr lang="en-US" dirty="0">
                <a:hlinkClick r:id="rId4"/>
              </a:rPr>
              <a:t>https://github.com/russpj</a:t>
            </a:r>
            <a:endParaRPr lang="en-US" dirty="0"/>
          </a:p>
          <a:p>
            <a:endParaRPr lang="en-US" dirty="0"/>
          </a:p>
          <a:p>
            <a:endParaRPr lang="en-US" dirty="0"/>
          </a:p>
        </p:txBody>
      </p:sp>
      <p:pic>
        <p:nvPicPr>
          <p:cNvPr id="4" name="Picture 3" descr="A person wearing glasses and smiling at the camera&#10;&#10;Description automatically generated">
            <a:extLst>
              <a:ext uri="{FF2B5EF4-FFF2-40B4-BE49-F238E27FC236}">
                <a16:creationId xmlns:a16="http://schemas.microsoft.com/office/drawing/2014/main" id="{FDAD4308-C29C-4285-992B-B541E3DD058C}"/>
              </a:ext>
            </a:extLst>
          </p:cNvPr>
          <p:cNvPicPr>
            <a:picLocks noChangeAspect="1"/>
          </p:cNvPicPr>
          <p:nvPr/>
        </p:nvPicPr>
        <p:blipFill rotWithShape="1">
          <a:blip r:embed="rId5"/>
          <a:srcRect l="11493" r="17744" b="1"/>
          <a:stretch/>
        </p:blipFill>
        <p:spPr>
          <a:xfrm>
            <a:off x="8121408" y="1721529"/>
            <a:ext cx="2735530" cy="3865724"/>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014614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3C073-5C01-4850-9FA8-3582E55B5382}"/>
              </a:ext>
            </a:extLst>
          </p:cNvPr>
          <p:cNvSpPr>
            <a:spLocks noGrp="1"/>
          </p:cNvSpPr>
          <p:nvPr>
            <p:ph type="title"/>
          </p:nvPr>
        </p:nvSpPr>
        <p:spPr/>
        <p:txBody>
          <a:bodyPr/>
          <a:lstStyle/>
          <a:p>
            <a:r>
              <a:rPr lang="en-US" dirty="0"/>
              <a:t>What are pet programs for?</a:t>
            </a:r>
          </a:p>
        </p:txBody>
      </p:sp>
      <p:sp>
        <p:nvSpPr>
          <p:cNvPr id="3" name="Content Placeholder 2">
            <a:extLst>
              <a:ext uri="{FF2B5EF4-FFF2-40B4-BE49-F238E27FC236}">
                <a16:creationId xmlns:a16="http://schemas.microsoft.com/office/drawing/2014/main" id="{A3E5DA0D-426A-477D-A528-A1A295D37E9A}"/>
              </a:ext>
            </a:extLst>
          </p:cNvPr>
          <p:cNvSpPr>
            <a:spLocks noGrp="1"/>
          </p:cNvSpPr>
          <p:nvPr>
            <p:ph idx="1"/>
          </p:nvPr>
        </p:nvSpPr>
        <p:spPr>
          <a:xfrm>
            <a:off x="1141412" y="2249487"/>
            <a:ext cx="6153616" cy="3541714"/>
          </a:xfrm>
        </p:spPr>
        <p:txBody>
          <a:bodyPr>
            <a:normAutofit fontScale="85000" lnSpcReduction="10000"/>
          </a:bodyPr>
          <a:lstStyle/>
          <a:p>
            <a:r>
              <a:rPr lang="en-US" dirty="0"/>
              <a:t>They are just fun</a:t>
            </a:r>
          </a:p>
          <a:p>
            <a:r>
              <a:rPr lang="en-US" dirty="0"/>
              <a:t>Learning a new programming language is easier if you have a familiar project to use as a tutorial</a:t>
            </a:r>
          </a:p>
          <a:p>
            <a:r>
              <a:rPr lang="en-US" dirty="0"/>
              <a:t>I’ve collected interesting algorithms and data structures to use for interview questions</a:t>
            </a:r>
          </a:p>
          <a:p>
            <a:pPr lvl="1"/>
            <a:r>
              <a:rPr lang="en-US" dirty="0"/>
              <a:t>I like to written solutions to any questions I ask, since that gives me the experience to guide and evaluate the applicant</a:t>
            </a:r>
          </a:p>
          <a:p>
            <a:r>
              <a:rPr lang="en-US" dirty="0"/>
              <a:t>And sometimes I’ve learned them in interview questions</a:t>
            </a:r>
          </a:p>
        </p:txBody>
      </p:sp>
      <p:pic>
        <p:nvPicPr>
          <p:cNvPr id="5" name="Picture 4" descr="A person sitting on a bench reading a book&#10;&#10;Description automatically generated">
            <a:extLst>
              <a:ext uri="{FF2B5EF4-FFF2-40B4-BE49-F238E27FC236}">
                <a16:creationId xmlns:a16="http://schemas.microsoft.com/office/drawing/2014/main" id="{4E1059DF-6A14-478D-A990-5BAACBB73770}"/>
              </a:ext>
            </a:extLst>
          </p:cNvPr>
          <p:cNvPicPr>
            <a:picLocks noChangeAspect="1"/>
          </p:cNvPicPr>
          <p:nvPr/>
        </p:nvPicPr>
        <p:blipFill>
          <a:blip r:embed="rId2"/>
          <a:stretch>
            <a:fillRect/>
          </a:stretch>
        </p:blipFill>
        <p:spPr>
          <a:xfrm>
            <a:off x="7347333" y="1805049"/>
            <a:ext cx="4250260" cy="4250260"/>
          </a:xfrm>
          <a:prstGeom prst="rect">
            <a:avLst/>
          </a:prstGeom>
        </p:spPr>
      </p:pic>
    </p:spTree>
    <p:extLst>
      <p:ext uri="{BB962C8B-B14F-4D97-AF65-F5344CB8AC3E}">
        <p14:creationId xmlns:p14="http://schemas.microsoft.com/office/powerpoint/2010/main" val="216475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21E66-BD09-46EC-B759-E810936E69B8}"/>
              </a:ext>
            </a:extLst>
          </p:cNvPr>
          <p:cNvSpPr>
            <a:spLocks noGrp="1"/>
          </p:cNvSpPr>
          <p:nvPr>
            <p:ph type="title"/>
          </p:nvPr>
        </p:nvSpPr>
        <p:spPr/>
        <p:txBody>
          <a:bodyPr/>
          <a:lstStyle/>
          <a:p>
            <a:r>
              <a:rPr lang="en-US" dirty="0"/>
              <a:t>Table of Contents</a:t>
            </a:r>
          </a:p>
        </p:txBody>
      </p:sp>
      <p:sp>
        <p:nvSpPr>
          <p:cNvPr id="3" name="Content Placeholder 2">
            <a:extLst>
              <a:ext uri="{FF2B5EF4-FFF2-40B4-BE49-F238E27FC236}">
                <a16:creationId xmlns:a16="http://schemas.microsoft.com/office/drawing/2014/main" id="{0835C20F-5EC8-40B4-BC5A-0605C7AB0C94}"/>
              </a:ext>
            </a:extLst>
          </p:cNvPr>
          <p:cNvSpPr>
            <a:spLocks noGrp="1"/>
          </p:cNvSpPr>
          <p:nvPr>
            <p:ph idx="1"/>
          </p:nvPr>
        </p:nvSpPr>
        <p:spPr/>
        <p:txBody>
          <a:bodyPr>
            <a:normAutofit fontScale="70000" lnSpcReduction="20000"/>
          </a:bodyPr>
          <a:lstStyle/>
          <a:p>
            <a:r>
              <a:rPr lang="en-US" dirty="0"/>
              <a:t>Maze programs</a:t>
            </a:r>
          </a:p>
          <a:p>
            <a:pPr lvl="1"/>
            <a:r>
              <a:rPr lang="en-US" dirty="0"/>
              <a:t>Maze Generators in BASIC</a:t>
            </a:r>
          </a:p>
          <a:p>
            <a:pPr lvl="1"/>
            <a:r>
              <a:rPr lang="en-US" dirty="0"/>
              <a:t>Maze Solver in BASIC</a:t>
            </a:r>
          </a:p>
          <a:p>
            <a:pPr lvl="1"/>
            <a:r>
              <a:rPr lang="en-US" dirty="0"/>
              <a:t>Learning Java with Mazes</a:t>
            </a:r>
          </a:p>
          <a:p>
            <a:r>
              <a:rPr lang="en-US" dirty="0"/>
              <a:t>Array Rotation</a:t>
            </a:r>
          </a:p>
          <a:p>
            <a:pPr lvl="1"/>
            <a:r>
              <a:rPr lang="en-US" dirty="0"/>
              <a:t>The first interview question I invented</a:t>
            </a:r>
          </a:p>
          <a:p>
            <a:r>
              <a:rPr lang="en-US" dirty="0"/>
              <a:t>Word Search in Python</a:t>
            </a:r>
          </a:p>
          <a:p>
            <a:r>
              <a:rPr lang="en-US" dirty="0"/>
              <a:t>Flood Fill in Python</a:t>
            </a:r>
          </a:p>
          <a:p>
            <a:r>
              <a:rPr lang="en-US" dirty="0"/>
              <a:t>Computer Music in C</a:t>
            </a:r>
          </a:p>
          <a:p>
            <a:r>
              <a:rPr lang="en-US" dirty="0"/>
              <a:t>Mandelbrot Sets in C++</a:t>
            </a:r>
          </a:p>
          <a:p>
            <a:endParaRPr lang="en-US" dirty="0"/>
          </a:p>
        </p:txBody>
      </p:sp>
      <p:pic>
        <p:nvPicPr>
          <p:cNvPr id="5" name="Picture 4" descr="A person sitting on a bench reading a book&#10;&#10;Description automatically generated">
            <a:extLst>
              <a:ext uri="{FF2B5EF4-FFF2-40B4-BE49-F238E27FC236}">
                <a16:creationId xmlns:a16="http://schemas.microsoft.com/office/drawing/2014/main" id="{D8F65897-7B11-465D-9A3A-7B5500CED631}"/>
              </a:ext>
            </a:extLst>
          </p:cNvPr>
          <p:cNvPicPr>
            <a:picLocks noChangeAspect="1"/>
          </p:cNvPicPr>
          <p:nvPr/>
        </p:nvPicPr>
        <p:blipFill>
          <a:blip r:embed="rId2"/>
          <a:stretch>
            <a:fillRect/>
          </a:stretch>
        </p:blipFill>
        <p:spPr>
          <a:xfrm>
            <a:off x="7347333" y="1805049"/>
            <a:ext cx="4250260" cy="4250260"/>
          </a:xfrm>
          <a:prstGeom prst="rect">
            <a:avLst/>
          </a:prstGeom>
        </p:spPr>
      </p:pic>
    </p:spTree>
    <p:extLst>
      <p:ext uri="{BB962C8B-B14F-4D97-AF65-F5344CB8AC3E}">
        <p14:creationId xmlns:p14="http://schemas.microsoft.com/office/powerpoint/2010/main" val="4144176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 of the art – 1977</a:t>
            </a:r>
          </a:p>
        </p:txBody>
      </p:sp>
      <p:sp>
        <p:nvSpPr>
          <p:cNvPr id="3" name="Content Placeholder 2"/>
          <p:cNvSpPr>
            <a:spLocks noGrp="1"/>
          </p:cNvSpPr>
          <p:nvPr>
            <p:ph idx="1"/>
          </p:nvPr>
        </p:nvSpPr>
        <p:spPr>
          <a:xfrm>
            <a:off x="1141412" y="2249487"/>
            <a:ext cx="4701335" cy="3541714"/>
          </a:xfrm>
        </p:spPr>
        <p:txBody>
          <a:bodyPr/>
          <a:lstStyle/>
          <a:p>
            <a:r>
              <a:rPr lang="en-US" dirty="0"/>
              <a:t>I was a freshman in High School</a:t>
            </a:r>
          </a:p>
          <a:p>
            <a:pPr lvl="1"/>
            <a:r>
              <a:rPr lang="en-US" dirty="0"/>
              <a:t>Mysterious room in the Math building</a:t>
            </a:r>
          </a:p>
          <a:p>
            <a:pPr lvl="1"/>
            <a:r>
              <a:rPr lang="en-US" dirty="0"/>
              <a:t>Full of a mechanical noise and the smell of working machinery</a:t>
            </a:r>
          </a:p>
          <a:p>
            <a:r>
              <a:rPr lang="en-US" dirty="0"/>
              <a:t>You can see almost exactly the same machine at </a:t>
            </a:r>
            <a:r>
              <a:rPr lang="en-US" dirty="0">
                <a:hlinkClick r:id="rId4"/>
              </a:rPr>
              <a:t>Seattle’s Living Computers Museum</a:t>
            </a:r>
            <a:endParaRPr lang="en-US" dirty="0"/>
          </a:p>
        </p:txBody>
      </p:sp>
      <p:pic>
        <p:nvPicPr>
          <p:cNvPr id="4" name="PDP-8 Chess Trimmed">
            <a:hlinkClick r:id="" action="ppaction://media"/>
            <a:extLst>
              <a:ext uri="{FF2B5EF4-FFF2-40B4-BE49-F238E27FC236}">
                <a16:creationId xmlns:a16="http://schemas.microsoft.com/office/drawing/2014/main" id="{45B5BBF5-5EDB-4695-8CE6-7B5EE3E0517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010836" y="2395678"/>
            <a:ext cx="5434852" cy="3057104"/>
          </a:xfrm>
          <a:prstGeom prst="rect">
            <a:avLst/>
          </a:prstGeom>
        </p:spPr>
      </p:pic>
    </p:spTree>
    <p:extLst>
      <p:ext uri="{BB962C8B-B14F-4D97-AF65-F5344CB8AC3E}">
        <p14:creationId xmlns:p14="http://schemas.microsoft.com/office/powerpoint/2010/main" val="40100253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DP-8 Chess Trimmed">
            <a:hlinkClick r:id="" action="ppaction://media"/>
            <a:extLst>
              <a:ext uri="{FF2B5EF4-FFF2-40B4-BE49-F238E27FC236}">
                <a16:creationId xmlns:a16="http://schemas.microsoft.com/office/drawing/2014/main" id="{A4CC31D3-0AA5-4A39-9B85-E73BC7FE698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4976996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School</a:t>
            </a:r>
          </a:p>
        </p:txBody>
      </p:sp>
      <p:sp>
        <p:nvSpPr>
          <p:cNvPr id="3" name="Content Placeholder 2"/>
          <p:cNvSpPr>
            <a:spLocks noGrp="1"/>
          </p:cNvSpPr>
          <p:nvPr>
            <p:ph idx="1"/>
          </p:nvPr>
        </p:nvSpPr>
        <p:spPr/>
        <p:txBody>
          <a:bodyPr/>
          <a:lstStyle/>
          <a:p>
            <a:r>
              <a:rPr lang="en-US" dirty="0"/>
              <a:t>Diving into BASIC</a:t>
            </a:r>
          </a:p>
          <a:p>
            <a:pPr lvl="1"/>
            <a:r>
              <a:rPr lang="en-US" dirty="0"/>
              <a:t>We didn’t have the internet, we had books</a:t>
            </a:r>
          </a:p>
          <a:p>
            <a:pPr lvl="1"/>
            <a:r>
              <a:rPr lang="en-US" dirty="0"/>
              <a:t>Number guessing, adventure games, Amazing</a:t>
            </a:r>
          </a:p>
          <a:p>
            <a:pPr lvl="1"/>
            <a:r>
              <a:rPr lang="en-US" dirty="0"/>
              <a:t>All text-based</a:t>
            </a:r>
          </a:p>
          <a:p>
            <a:pPr lvl="1"/>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9799" y="1508248"/>
            <a:ext cx="3501536" cy="4668715"/>
          </a:xfrm>
          <a:prstGeom prst="rect">
            <a:avLst/>
          </a:prstGeom>
        </p:spPr>
      </p:pic>
    </p:spTree>
    <p:extLst>
      <p:ext uri="{BB962C8B-B14F-4D97-AF65-F5344CB8AC3E}">
        <p14:creationId xmlns:p14="http://schemas.microsoft.com/office/powerpoint/2010/main" val="8708109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otalTime>510</TotalTime>
  <Words>2276</Words>
  <Application>Microsoft Office PowerPoint</Application>
  <PresentationFormat>Widescreen</PresentationFormat>
  <Paragraphs>186</Paragraphs>
  <Slides>28</Slides>
  <Notes>0</Notes>
  <HiddenSlides>2</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Tw Cen MT</vt:lpstr>
      <vt:lpstr>Circuit</vt:lpstr>
      <vt:lpstr>Pet programs</vt:lpstr>
      <vt:lpstr>Pet programs</vt:lpstr>
      <vt:lpstr>Russ Paul-Jones</vt:lpstr>
      <vt:lpstr>Russ paul-jones</vt:lpstr>
      <vt:lpstr>What are pet programs for?</vt:lpstr>
      <vt:lpstr>Table of Contents</vt:lpstr>
      <vt:lpstr>State of the art – 1977</vt:lpstr>
      <vt:lpstr>PowerPoint Presentation</vt:lpstr>
      <vt:lpstr>High School</vt:lpstr>
      <vt:lpstr>AMAzing</vt:lpstr>
      <vt:lpstr>Amazing</vt:lpstr>
      <vt:lpstr>Maze Solver</vt:lpstr>
      <vt:lpstr>Dr. Stephen Garland</vt:lpstr>
      <vt:lpstr>Java Version</vt:lpstr>
      <vt:lpstr>Reversing and rotation</vt:lpstr>
      <vt:lpstr>Reversing and rotation – Why Python?</vt:lpstr>
      <vt:lpstr>Sudoku Solver in Python</vt:lpstr>
      <vt:lpstr>Sudoku Solver in Python</vt:lpstr>
      <vt:lpstr>Word Search in Python</vt:lpstr>
      <vt:lpstr>Word Search in Python</vt:lpstr>
      <vt:lpstr>Flood Fill in Python</vt:lpstr>
      <vt:lpstr>Computer Music in C</vt:lpstr>
      <vt:lpstr>Mandelbrot Sets in C++</vt:lpstr>
      <vt:lpstr>Questions?</vt:lpstr>
      <vt:lpstr>Education Questions</vt:lpstr>
      <vt:lpstr>History Questions</vt:lpstr>
      <vt:lpstr>Job Questions</vt:lpstr>
      <vt:lpstr>Program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programs</dc:title>
  <dc:creator>Russ Paul-Jones</dc:creator>
  <cp:lastModifiedBy>Russ Paul-Jones</cp:lastModifiedBy>
  <cp:revision>10</cp:revision>
  <dcterms:created xsi:type="dcterms:W3CDTF">2020-05-19T20:59:06Z</dcterms:created>
  <dcterms:modified xsi:type="dcterms:W3CDTF">2020-05-21T19:35:47Z</dcterms:modified>
</cp:coreProperties>
</file>